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32" r:id="rId4"/>
    <p:sldMasterId id="2147483744" r:id="rId5"/>
  </p:sldMasterIdLst>
  <p:sldIdLst>
    <p:sldId id="256" r:id="rId6"/>
    <p:sldId id="257" r:id="rId7"/>
    <p:sldId id="258"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404"/>
    <a:srgbClr val="FFCC00"/>
    <a:srgbClr val="FF338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p:scale>
          <a:sx n="73" d="100"/>
          <a:sy n="73" d="100"/>
        </p:scale>
        <p:origin x="-1110" y="-7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3311157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391108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420975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957859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032EF-CDFA-4593-AFCC-B4AF9251ED74}" type="datetimeFigureOut">
              <a:rPr lang="en-US" smtClean="0"/>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3531312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032EF-CDFA-4593-AFCC-B4AF9251ED74}" type="datetimeFigureOut">
              <a:rPr lang="en-US" smtClean="0"/>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410328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032EF-CDFA-4593-AFCC-B4AF9251ED74}" type="datetimeFigureOut">
              <a:rPr lang="en-US" smtClean="0"/>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2851097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382477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4237694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44257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extLst>
      <p:ext uri="{BB962C8B-B14F-4D97-AF65-F5344CB8AC3E}">
        <p14:creationId xmlns:p14="http://schemas.microsoft.com/office/powerpoint/2010/main" val="1524316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DF032EF-CDFA-4593-AFCC-B4AF9251ED74}" type="datetimeFigureOut">
              <a:rPr lang="en-US" smtClean="0"/>
              <a:t>4/1/2014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088B3AF-8A64-410B-835F-115C5674790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C088B3AF-8A64-410B-835F-115C56747907}"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C088B3AF-8A64-410B-835F-115C56747907}"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DF032EF-CDFA-4593-AFCC-B4AF9251ED74}" type="datetimeFigureOut">
              <a:rPr lang="en-US" smtClean="0"/>
              <a:t>4/1/2014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088B3AF-8A64-410B-835F-115C567479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F032EF-CDFA-4593-AFCC-B4AF9251ED74}" type="datetimeFigureOut">
              <a:rPr lang="en-US" smtClean="0"/>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DF032EF-CDFA-4593-AFCC-B4AF9251ED74}" type="datetimeFigureOut">
              <a:rPr lang="en-US" smtClean="0"/>
              <a:t>4/1/2014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C088B3AF-8A64-410B-835F-115C567479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088B3AF-8A64-410B-835F-115C567479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088B3AF-8A64-410B-835F-115C567479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7DF032EF-CDFA-4593-AFCC-B4AF9251ED74}" type="datetimeFigureOut">
              <a:rPr lang="en-US" smtClean="0"/>
              <a:t>4/1/2014</a:t>
            </a:fld>
            <a:endParaRPr lang="en-US"/>
          </a:p>
        </p:txBody>
      </p:sp>
      <p:sp>
        <p:nvSpPr>
          <p:cNvPr id="17" name="Slide Number Placeholder 16"/>
          <p:cNvSpPr>
            <a:spLocks noGrp="1"/>
          </p:cNvSpPr>
          <p:nvPr>
            <p:ph type="sldNum" sz="quarter" idx="11"/>
          </p:nvPr>
        </p:nvSpPr>
        <p:spPr/>
        <p:txBody>
          <a:bodyPr/>
          <a:lstStyle/>
          <a:p>
            <a:fld id="{C088B3AF-8A64-410B-835F-115C56747907}"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7DF032EF-CDFA-4593-AFCC-B4AF9251ED74}" type="datetimeFigureOut">
              <a:rPr lang="en-US" smtClean="0"/>
              <a:t>4/1/2014</a:t>
            </a:fld>
            <a:endParaRPr lang="en-US"/>
          </a:p>
        </p:txBody>
      </p:sp>
      <p:sp>
        <p:nvSpPr>
          <p:cNvPr id="12" name="Slide Number Placeholder 11"/>
          <p:cNvSpPr>
            <a:spLocks noGrp="1"/>
          </p:cNvSpPr>
          <p:nvPr>
            <p:ph type="sldNum" sz="quarter" idx="15"/>
          </p:nvPr>
        </p:nvSpPr>
        <p:spPr/>
        <p:txBody>
          <a:bodyPr/>
          <a:lstStyle/>
          <a:p>
            <a:fld id="{C088B3AF-8A64-410B-835F-115C56747907}"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7DF032EF-CDFA-4593-AFCC-B4AF9251ED74}" type="datetimeFigureOut">
              <a:rPr lang="en-US" smtClean="0"/>
              <a:t>4/1/2014</a:t>
            </a:fld>
            <a:endParaRPr lang="en-US"/>
          </a:p>
        </p:txBody>
      </p:sp>
      <p:sp>
        <p:nvSpPr>
          <p:cNvPr id="14" name="Slide Number Placeholder 13"/>
          <p:cNvSpPr>
            <a:spLocks noGrp="1"/>
          </p:cNvSpPr>
          <p:nvPr>
            <p:ph type="sldNum" sz="quarter" idx="11"/>
          </p:nvPr>
        </p:nvSpPr>
        <p:spPr/>
        <p:txBody>
          <a:bodyPr/>
          <a:lstStyle/>
          <a:p>
            <a:fld id="{C088B3AF-8A64-410B-835F-115C5674790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7DF032EF-CDFA-4593-AFCC-B4AF9251ED74}" type="datetimeFigureOut">
              <a:rPr lang="en-US" smtClean="0"/>
              <a:t>4/1/2014</a:t>
            </a:fld>
            <a:endParaRPr lang="en-US"/>
          </a:p>
        </p:txBody>
      </p:sp>
      <p:sp>
        <p:nvSpPr>
          <p:cNvPr id="12" name="Slide Number Placeholder 11"/>
          <p:cNvSpPr>
            <a:spLocks noGrp="1"/>
          </p:cNvSpPr>
          <p:nvPr>
            <p:ph type="sldNum" sz="quarter" idx="16"/>
          </p:nvPr>
        </p:nvSpPr>
        <p:spPr/>
        <p:txBody>
          <a:bodyPr/>
          <a:lstStyle/>
          <a:p>
            <a:fld id="{C088B3AF-8A64-410B-835F-115C56747907}"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7DF032EF-CDFA-4593-AFCC-B4AF9251ED74}" type="datetimeFigureOut">
              <a:rPr lang="en-US" smtClean="0"/>
              <a:t>4/1/2014</a:t>
            </a:fld>
            <a:endParaRPr lang="en-US"/>
          </a:p>
        </p:txBody>
      </p:sp>
      <p:sp>
        <p:nvSpPr>
          <p:cNvPr id="12" name="Slide Number Placeholder 11"/>
          <p:cNvSpPr>
            <a:spLocks noGrp="1"/>
          </p:cNvSpPr>
          <p:nvPr>
            <p:ph type="sldNum" sz="quarter" idx="17"/>
          </p:nvPr>
        </p:nvSpPr>
        <p:spPr/>
        <p:txBody>
          <a:bodyPr/>
          <a:lstStyle/>
          <a:p>
            <a:fld id="{C088B3AF-8A64-410B-835F-115C56747907}"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7DF032EF-CDFA-4593-AFCC-B4AF9251ED74}" type="datetimeFigureOut">
              <a:rPr lang="en-US" smtClean="0"/>
              <a:t>4/1/2014</a:t>
            </a:fld>
            <a:endParaRPr lang="en-US"/>
          </a:p>
        </p:txBody>
      </p:sp>
      <p:sp>
        <p:nvSpPr>
          <p:cNvPr id="16" name="Slide Number Placeholder 15"/>
          <p:cNvSpPr>
            <a:spLocks noGrp="1"/>
          </p:cNvSpPr>
          <p:nvPr>
            <p:ph type="sldNum" sz="quarter" idx="11"/>
          </p:nvPr>
        </p:nvSpPr>
        <p:spPr/>
        <p:txBody>
          <a:bodyPr/>
          <a:lstStyle/>
          <a:p>
            <a:fld id="{C088B3AF-8A64-410B-835F-115C5674790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8B3AF-8A64-410B-835F-115C5674790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DF032EF-CDFA-4593-AFCC-B4AF9251ED74}" type="datetimeFigureOut">
              <a:rPr lang="en-US" smtClean="0"/>
              <a:t>4/1/2014</a:t>
            </a:fld>
            <a:endParaRPr lang="en-US"/>
          </a:p>
        </p:txBody>
      </p:sp>
      <p:sp>
        <p:nvSpPr>
          <p:cNvPr id="8" name="Slide Number Placeholder 7"/>
          <p:cNvSpPr>
            <a:spLocks noGrp="1"/>
          </p:cNvSpPr>
          <p:nvPr>
            <p:ph type="sldNum" sz="quarter" idx="11"/>
          </p:nvPr>
        </p:nvSpPr>
        <p:spPr/>
        <p:txBody>
          <a:bodyPr/>
          <a:lstStyle/>
          <a:p>
            <a:fld id="{C088B3AF-8A64-410B-835F-115C5674790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7DF032EF-CDFA-4593-AFCC-B4AF9251ED74}" type="datetimeFigureOut">
              <a:rPr lang="en-US" smtClean="0"/>
              <a:t>4/1/2014</a:t>
            </a:fld>
            <a:endParaRPr lang="en-US"/>
          </a:p>
        </p:txBody>
      </p:sp>
      <p:sp>
        <p:nvSpPr>
          <p:cNvPr id="19" name="Slide Number Placeholder 18"/>
          <p:cNvSpPr>
            <a:spLocks noGrp="1"/>
          </p:cNvSpPr>
          <p:nvPr>
            <p:ph type="sldNum" sz="quarter" idx="16"/>
          </p:nvPr>
        </p:nvSpPr>
        <p:spPr/>
        <p:txBody>
          <a:bodyPr/>
          <a:lstStyle/>
          <a:p>
            <a:fld id="{C088B3AF-8A64-410B-835F-115C56747907}"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7DF032EF-CDFA-4593-AFCC-B4AF9251ED74}" type="datetimeFigureOut">
              <a:rPr lang="en-US" smtClean="0"/>
              <a:t>4/1/2014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C088B3AF-8A64-410B-835F-115C56747907}"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7DF032EF-CDFA-4593-AFCC-B4AF9251ED74}" type="datetimeFigureOut">
              <a:rPr lang="en-US" smtClean="0"/>
              <a:t>4/1/2014</a:t>
            </a:fld>
            <a:endParaRPr lang="en-US"/>
          </a:p>
        </p:txBody>
      </p:sp>
      <p:sp>
        <p:nvSpPr>
          <p:cNvPr id="17" name="Slide Number Placeholder 16"/>
          <p:cNvSpPr>
            <a:spLocks noGrp="1"/>
          </p:cNvSpPr>
          <p:nvPr>
            <p:ph type="sldNum" sz="quarter" idx="11"/>
          </p:nvPr>
        </p:nvSpPr>
        <p:spPr/>
        <p:txBody>
          <a:bodyPr/>
          <a:lstStyle/>
          <a:p>
            <a:fld id="{C088B3AF-8A64-410B-835F-115C56747907}"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7DF032EF-CDFA-4593-AFCC-B4AF9251ED74}" type="datetimeFigureOut">
              <a:rPr lang="en-US" smtClean="0"/>
              <a:t>4/1/2014</a:t>
            </a:fld>
            <a:endParaRPr lang="en-US"/>
          </a:p>
        </p:txBody>
      </p:sp>
      <p:sp>
        <p:nvSpPr>
          <p:cNvPr id="12" name="Slide Number Placeholder 11"/>
          <p:cNvSpPr>
            <a:spLocks noGrp="1"/>
          </p:cNvSpPr>
          <p:nvPr>
            <p:ph type="sldNum" sz="quarter" idx="15"/>
          </p:nvPr>
        </p:nvSpPr>
        <p:spPr/>
        <p:txBody>
          <a:bodyPr/>
          <a:lstStyle/>
          <a:p>
            <a:fld id="{C088B3AF-8A64-410B-835F-115C56747907}"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7DF032EF-CDFA-4593-AFCC-B4AF9251ED74}" type="datetimeFigureOut">
              <a:rPr lang="en-US" smtClean="0"/>
              <a:t>4/1/2014</a:t>
            </a:fld>
            <a:endParaRPr lang="en-US"/>
          </a:p>
        </p:txBody>
      </p:sp>
      <p:sp>
        <p:nvSpPr>
          <p:cNvPr id="14" name="Slide Number Placeholder 13"/>
          <p:cNvSpPr>
            <a:spLocks noGrp="1"/>
          </p:cNvSpPr>
          <p:nvPr>
            <p:ph type="sldNum" sz="quarter" idx="11"/>
          </p:nvPr>
        </p:nvSpPr>
        <p:spPr/>
        <p:txBody>
          <a:bodyPr/>
          <a:lstStyle/>
          <a:p>
            <a:fld id="{C088B3AF-8A64-410B-835F-115C5674790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7DF032EF-CDFA-4593-AFCC-B4AF9251ED74}" type="datetimeFigureOut">
              <a:rPr lang="en-US" smtClean="0"/>
              <a:t>4/1/2014</a:t>
            </a:fld>
            <a:endParaRPr lang="en-US"/>
          </a:p>
        </p:txBody>
      </p:sp>
      <p:sp>
        <p:nvSpPr>
          <p:cNvPr id="12" name="Slide Number Placeholder 11"/>
          <p:cNvSpPr>
            <a:spLocks noGrp="1"/>
          </p:cNvSpPr>
          <p:nvPr>
            <p:ph type="sldNum" sz="quarter" idx="16"/>
          </p:nvPr>
        </p:nvSpPr>
        <p:spPr/>
        <p:txBody>
          <a:bodyPr/>
          <a:lstStyle/>
          <a:p>
            <a:fld id="{C088B3AF-8A64-410B-835F-115C56747907}"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7DF032EF-CDFA-4593-AFCC-B4AF9251ED74}" type="datetimeFigureOut">
              <a:rPr lang="en-US" smtClean="0"/>
              <a:t>4/1/2014</a:t>
            </a:fld>
            <a:endParaRPr lang="en-US"/>
          </a:p>
        </p:txBody>
      </p:sp>
      <p:sp>
        <p:nvSpPr>
          <p:cNvPr id="12" name="Slide Number Placeholder 11"/>
          <p:cNvSpPr>
            <a:spLocks noGrp="1"/>
          </p:cNvSpPr>
          <p:nvPr>
            <p:ph type="sldNum" sz="quarter" idx="17"/>
          </p:nvPr>
        </p:nvSpPr>
        <p:spPr/>
        <p:txBody>
          <a:bodyPr/>
          <a:lstStyle/>
          <a:p>
            <a:fld id="{C088B3AF-8A64-410B-835F-115C56747907}"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F032EF-CDFA-4593-AFCC-B4AF9251ED74}" type="datetimeFigureOut">
              <a:rPr lang="en-US" smtClean="0"/>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7DF032EF-CDFA-4593-AFCC-B4AF9251ED74}" type="datetimeFigureOut">
              <a:rPr lang="en-US" smtClean="0"/>
              <a:t>4/1/2014</a:t>
            </a:fld>
            <a:endParaRPr lang="en-US"/>
          </a:p>
        </p:txBody>
      </p:sp>
      <p:sp>
        <p:nvSpPr>
          <p:cNvPr id="16" name="Slide Number Placeholder 15"/>
          <p:cNvSpPr>
            <a:spLocks noGrp="1"/>
          </p:cNvSpPr>
          <p:nvPr>
            <p:ph type="sldNum" sz="quarter" idx="11"/>
          </p:nvPr>
        </p:nvSpPr>
        <p:spPr/>
        <p:txBody>
          <a:bodyPr/>
          <a:lstStyle/>
          <a:p>
            <a:fld id="{C088B3AF-8A64-410B-835F-115C5674790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DF032EF-CDFA-4593-AFCC-B4AF9251ED74}" type="datetimeFigureOut">
              <a:rPr lang="en-US" smtClean="0"/>
              <a:t>4/1/2014</a:t>
            </a:fld>
            <a:endParaRPr lang="en-US"/>
          </a:p>
        </p:txBody>
      </p:sp>
      <p:sp>
        <p:nvSpPr>
          <p:cNvPr id="8" name="Slide Number Placeholder 7"/>
          <p:cNvSpPr>
            <a:spLocks noGrp="1"/>
          </p:cNvSpPr>
          <p:nvPr>
            <p:ph type="sldNum" sz="quarter" idx="11"/>
          </p:nvPr>
        </p:nvSpPr>
        <p:spPr/>
        <p:txBody>
          <a:bodyPr/>
          <a:lstStyle/>
          <a:p>
            <a:fld id="{C088B3AF-8A64-410B-835F-115C5674790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7DF032EF-CDFA-4593-AFCC-B4AF9251ED74}" type="datetimeFigureOut">
              <a:rPr lang="en-US" smtClean="0"/>
              <a:t>4/1/2014</a:t>
            </a:fld>
            <a:endParaRPr lang="en-US"/>
          </a:p>
        </p:txBody>
      </p:sp>
      <p:sp>
        <p:nvSpPr>
          <p:cNvPr id="19" name="Slide Number Placeholder 18"/>
          <p:cNvSpPr>
            <a:spLocks noGrp="1"/>
          </p:cNvSpPr>
          <p:nvPr>
            <p:ph type="sldNum" sz="quarter" idx="16"/>
          </p:nvPr>
        </p:nvSpPr>
        <p:spPr/>
        <p:txBody>
          <a:bodyPr/>
          <a:lstStyle/>
          <a:p>
            <a:fld id="{C088B3AF-8A64-410B-835F-115C56747907}"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7DF032EF-CDFA-4593-AFCC-B4AF9251ED74}" type="datetimeFigureOut">
              <a:rPr lang="en-US" smtClean="0"/>
              <a:t>4/1/2014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C088B3AF-8A64-410B-835F-115C56747907}"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32EF-CDFA-4593-AFCC-B4AF9251ED74}"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8B3AF-8A64-410B-835F-115C56747907}"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032EF-CDFA-4593-AFCC-B4AF9251ED74}" type="datetimeFigureOut">
              <a:rPr lang="en-US" smtClean="0"/>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DF032EF-CDFA-4593-AFCC-B4AF9251ED74}" type="datetimeFigureOut">
              <a:rPr lang="en-US" smtClean="0"/>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8B3AF-8A64-410B-835F-115C567479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8B3AF-8A64-410B-835F-115C56747907}" type="slidenum">
              <a:rPr lang="en-US" smtClean="0"/>
              <a:t>‹#›</a:t>
            </a:fld>
            <a:endParaRPr lang="en-US"/>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4"/>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032EF-CDFA-4593-AFCC-B4AF9251ED74}"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8B3AF-8A64-410B-835F-115C5674790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fld id="{7DF032EF-CDFA-4593-AFCC-B4AF9251ED74}" type="datetimeFigureOut">
              <a:rPr lang="en-US" smtClean="0"/>
              <a:t>4/1/2014</a:t>
            </a:fld>
            <a:endParaRPr lang="en-US"/>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fld id="{C088B3AF-8A64-410B-835F-115C56747907}" type="slidenum">
              <a:rPr lang="en-US" smtClean="0"/>
              <a:t>‹#›</a:t>
            </a:fld>
            <a:endParaRPr 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032EF-CDFA-4593-AFCC-B4AF9251ED74}" type="datetimeFigureOut">
              <a:rPr lang="en-US" smtClean="0"/>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8B3AF-8A64-410B-835F-115C56747907}" type="slidenum">
              <a:rPr lang="en-US" smtClean="0"/>
              <a:t>‹#›</a:t>
            </a:fld>
            <a:endParaRPr lang="en-US"/>
          </a:p>
        </p:txBody>
      </p:sp>
    </p:spTree>
    <p:extLst>
      <p:ext uri="{BB962C8B-B14F-4D97-AF65-F5344CB8AC3E}">
        <p14:creationId xmlns:p14="http://schemas.microsoft.com/office/powerpoint/2010/main" val="754409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DF032EF-CDFA-4593-AFCC-B4AF9251ED74}" type="datetimeFigureOut">
              <a:rPr lang="en-US" smtClean="0"/>
              <a:t>4/1/2014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088B3AF-8A64-410B-835F-115C5674790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7DF032EF-CDFA-4593-AFCC-B4AF9251ED74}" type="datetimeFigureOut">
              <a:rPr lang="en-US" smtClean="0"/>
              <a:t>4/1/2014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088B3AF-8A64-410B-835F-115C56747907}"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7DF032EF-CDFA-4593-AFCC-B4AF9251ED74}" type="datetimeFigureOut">
              <a:rPr lang="en-US" smtClean="0"/>
              <a:t>4/1/2014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088B3AF-8A64-410B-835F-115C56747907}"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e5_GTzZFwwI"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1.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8.xml"/><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youtube.com/watch?v=dpY7w3SxNy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3.xml"/><Relationship Id="rId5" Type="http://schemas.microsoft.com/office/2007/relationships/hdphoto" Target="../media/hdphoto2.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3657811" cy="482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037" y="0"/>
            <a:ext cx="37859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10001"/>
            <a:ext cx="3167288" cy="423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600" y="762000"/>
            <a:ext cx="7772400" cy="4267200"/>
          </a:xfrm>
        </p:spPr>
        <p:txBody>
          <a:bodyPr>
            <a:noAutofit/>
          </a:bodyPr>
          <a:lstStyle/>
          <a:p>
            <a:pPr algn="ct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anose="0202090407030B020401" pitchFamily="18" charset="0"/>
              </a:rPr>
              <a:t>Early 1900’s</a:t>
            </a:r>
            <a:b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anose="0202090407030B020401" pitchFamily="18" charset="0"/>
              </a:rPr>
            </a:b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anose="0202090407030B020401" pitchFamily="18" charset="0"/>
              </a:rPr>
              <a:t>(1900-1940’s)</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anose="0202090407030B020401" pitchFamily="18" charset="0"/>
            </a:endParaRPr>
          </a:p>
        </p:txBody>
      </p:sp>
    </p:spTree>
    <p:extLst>
      <p:ext uri="{BB962C8B-B14F-4D97-AF65-F5344CB8AC3E}">
        <p14:creationId xmlns:p14="http://schemas.microsoft.com/office/powerpoint/2010/main" val="28583766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1000" fill="hold"/>
                                        <p:tgtEl>
                                          <p:spTgt spid="102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Portrayed in Films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676400"/>
            <a:ext cx="3276600" cy="4351998"/>
          </a:xfrm>
          <a:prstGeom prst="rect">
            <a:avLst/>
          </a:prstGeom>
        </p:spPr>
      </p:pic>
      <p:sp>
        <p:nvSpPr>
          <p:cNvPr id="4" name="Content Placeholder 3"/>
          <p:cNvSpPr>
            <a:spLocks noGrp="1"/>
          </p:cNvSpPr>
          <p:nvPr>
            <p:ph sz="half" idx="2"/>
          </p:nvPr>
        </p:nvSpPr>
        <p:spPr>
          <a:xfrm>
            <a:off x="4648200" y="1722437"/>
            <a:ext cx="4038600" cy="4525963"/>
          </a:xfrm>
          <a:prstGeom prst="rect">
            <a:avLst/>
          </a:prstGeom>
        </p:spPr>
        <p:txBody>
          <a:bodyPr>
            <a:normAutofit fontScale="92500"/>
          </a:bodyPr>
          <a:lstStyle/>
          <a:p>
            <a:r>
              <a:rPr lang="en-US" dirty="0" smtClean="0"/>
              <a:t>Typical “Dumb Blond”</a:t>
            </a:r>
          </a:p>
          <a:p>
            <a:r>
              <a:rPr lang="en-US" dirty="0" smtClean="0"/>
              <a:t>She was an American actress, singer, model and showgirl who stared in a number of commercially successful motion pictures.</a:t>
            </a:r>
          </a:p>
          <a:p>
            <a:r>
              <a:rPr lang="en-US" dirty="0" smtClean="0"/>
              <a:t>Always got the dumb role to show men’s superiority in society.</a:t>
            </a:r>
          </a:p>
          <a:p>
            <a:endParaRPr lang="en-US" dirty="0"/>
          </a:p>
        </p:txBody>
      </p:sp>
    </p:spTree>
    <p:extLst>
      <p:ext uri="{BB962C8B-B14F-4D97-AF65-F5344CB8AC3E}">
        <p14:creationId xmlns:p14="http://schemas.microsoft.com/office/powerpoint/2010/main" val="33148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Portrayed in Films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447800"/>
            <a:ext cx="3381857" cy="4377531"/>
          </a:xfrm>
          <a:prstGeom prst="rect">
            <a:avLst/>
          </a:prstGeom>
        </p:spPr>
      </p:pic>
      <p:sp>
        <p:nvSpPr>
          <p:cNvPr id="4" name="Content Placeholder 3"/>
          <p:cNvSpPr>
            <a:spLocks noGrp="1"/>
          </p:cNvSpPr>
          <p:nvPr>
            <p:ph sz="half" idx="2"/>
          </p:nvPr>
        </p:nvSpPr>
        <p:spPr>
          <a:xfrm>
            <a:off x="4648200" y="1722437"/>
            <a:ext cx="4038600" cy="4525963"/>
          </a:xfrm>
          <a:prstGeom prst="rect">
            <a:avLst/>
          </a:prstGeom>
        </p:spPr>
        <p:txBody>
          <a:bodyPr>
            <a:normAutofit fontScale="85000" lnSpcReduction="20000"/>
          </a:bodyPr>
          <a:lstStyle/>
          <a:p>
            <a:r>
              <a:rPr lang="en-US" dirty="0" smtClean="0"/>
              <a:t>A Sex symbol in the 1950s.  </a:t>
            </a:r>
          </a:p>
          <a:p>
            <a:r>
              <a:rPr lang="en-US" dirty="0" smtClean="0"/>
              <a:t>She was the sexy diva embodied everything that man desired and woman dreamed of: having fun, famous, rich, admired, and successful. </a:t>
            </a:r>
          </a:p>
          <a:p>
            <a:r>
              <a:rPr lang="en-US" dirty="0" smtClean="0"/>
              <a:t>She has blond hairs, beauty mark, red lips and with big laugh which showed a “stereotypical” Hollywood beauty should be.</a:t>
            </a:r>
            <a:endParaRPr lang="en-US" dirty="0"/>
          </a:p>
        </p:txBody>
      </p:sp>
    </p:spTree>
    <p:extLst>
      <p:ext uri="{BB962C8B-B14F-4D97-AF65-F5344CB8AC3E}">
        <p14:creationId xmlns:p14="http://schemas.microsoft.com/office/powerpoint/2010/main" val="40987701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Quick Video of her career in Film industry. </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http://www.youtube.com/watch?v=e5_GTzZFwwI</a:t>
            </a:r>
            <a:r>
              <a:rPr lang="en-US" dirty="0" smtClean="0"/>
              <a:t> </a:t>
            </a:r>
            <a:endParaRPr lang="en-US" dirty="0"/>
          </a:p>
        </p:txBody>
      </p:sp>
    </p:spTree>
    <p:extLst>
      <p:ext uri="{BB962C8B-B14F-4D97-AF65-F5344CB8AC3E}">
        <p14:creationId xmlns:p14="http://schemas.microsoft.com/office/powerpoint/2010/main" val="321245417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0800" y="2590800"/>
            <a:ext cx="4013200" cy="685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Present Day</a:t>
            </a:r>
            <a:endParaRPr lang="en-US" sz="40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8756699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49786" y="1732453"/>
            <a:ext cx="2394156" cy="1795618"/>
          </a:xfrm>
        </p:spPr>
      </p:pic>
      <p:sp>
        <p:nvSpPr>
          <p:cNvPr id="4" name="Text Placeholder 3"/>
          <p:cNvSpPr>
            <a:spLocks noGrp="1"/>
          </p:cNvSpPr>
          <p:nvPr>
            <p:ph type="body" sz="half" idx="2"/>
          </p:nvPr>
        </p:nvSpPr>
        <p:spPr>
          <a:xfrm>
            <a:off x="0" y="2666999"/>
            <a:ext cx="5669280" cy="2709283"/>
          </a:xfrm>
        </p:spPr>
        <p:txBody>
          <a:bodyPr>
            <a:normAutofit/>
          </a:bodyPr>
          <a:lstStyle/>
          <a:p>
            <a:pPr>
              <a:lnSpc>
                <a:spcPct val="150000"/>
              </a:lnSpc>
            </a:pPr>
            <a:r>
              <a:rPr lang="en-US" sz="3200" dirty="0" smtClean="0">
                <a:latin typeface="Comic Sans MS" panose="030F0702030302020204" pitchFamily="66" charset="0"/>
                <a:cs typeface="Kartika" panose="02020503030404060203" pitchFamily="18" charset="0"/>
              </a:rPr>
              <a:t>1. Winter’s Bone</a:t>
            </a:r>
          </a:p>
          <a:p>
            <a:pPr>
              <a:lnSpc>
                <a:spcPct val="150000"/>
              </a:lnSpc>
            </a:pPr>
            <a:r>
              <a:rPr lang="en-US" sz="3200" dirty="0" smtClean="0">
                <a:latin typeface="Comic Sans MS" panose="030F0702030302020204" pitchFamily="66" charset="0"/>
                <a:cs typeface="Kartika" panose="02020503030404060203" pitchFamily="18" charset="0"/>
              </a:rPr>
              <a:t>2. Hunger Games Series</a:t>
            </a:r>
          </a:p>
          <a:p>
            <a:pPr>
              <a:lnSpc>
                <a:spcPct val="150000"/>
              </a:lnSpc>
            </a:pPr>
            <a:r>
              <a:rPr lang="en-US" sz="3200" dirty="0" smtClean="0">
                <a:latin typeface="Comic Sans MS" panose="030F0702030302020204" pitchFamily="66" charset="0"/>
                <a:cs typeface="Kartika" panose="02020503030404060203" pitchFamily="18" charset="0"/>
              </a:rPr>
              <a:t>3. X-men: First Class</a:t>
            </a:r>
            <a:endParaRPr lang="en-US" sz="3200" dirty="0">
              <a:latin typeface="Comic Sans MS" panose="030F0702030302020204" pitchFamily="66" charset="0"/>
              <a:cs typeface="Kartika" panose="02020503030404060203" pitchFamily="18" charset="0"/>
            </a:endParaRPr>
          </a:p>
        </p:txBody>
      </p:sp>
      <p:sp>
        <p:nvSpPr>
          <p:cNvPr id="2" name="Title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rPr>
              <a:t>Movies</a:t>
            </a:r>
            <a:endParaRPr lang="en-US" sz="3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296" y="2057401"/>
            <a:ext cx="1457445" cy="28760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5094" y="3495413"/>
            <a:ext cx="2093201" cy="2090506"/>
          </a:xfrm>
          <a:prstGeom prst="rect">
            <a:avLst/>
          </a:prstGeom>
        </p:spPr>
      </p:pic>
    </p:spTree>
    <p:extLst>
      <p:ext uri="{BB962C8B-B14F-4D97-AF65-F5344CB8AC3E}">
        <p14:creationId xmlns:p14="http://schemas.microsoft.com/office/powerpoint/2010/main" val="28452189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750"/>
                                        <p:tgtEl>
                                          <p:spTgt spid="4">
                                            <p:txEl>
                                              <p:pRg st="0" end="0"/>
                                            </p:txEl>
                                          </p:spTgt>
                                        </p:tgtEl>
                                      </p:cBhvr>
                                    </p:animEffect>
                                    <p:anim calcmode="lin" valueType="num">
                                      <p:cBhvr>
                                        <p:cTn id="1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750"/>
                                        <p:tgtEl>
                                          <p:spTgt spid="4">
                                            <p:txEl>
                                              <p:pRg st="1" end="1"/>
                                            </p:txEl>
                                          </p:spTgt>
                                        </p:tgtEl>
                                      </p:cBhvr>
                                    </p:animEffect>
                                    <p:anim calcmode="lin" valueType="num">
                                      <p:cBhvr>
                                        <p:cTn id="20"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750"/>
                                        <p:tgtEl>
                                          <p:spTgt spid="4">
                                            <p:txEl>
                                              <p:pRg st="2" end="2"/>
                                            </p:txEl>
                                          </p:spTgt>
                                        </p:tgtEl>
                                      </p:cBhvr>
                                    </p:animEffect>
                                    <p:anim calcmode="lin" valueType="num">
                                      <p:cBhvr>
                                        <p:cTn id="27"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750"/>
                            </p:stCondLst>
                            <p:childTnLst>
                              <p:par>
                                <p:cTn id="30" presetID="53" presetClass="entr" presetSubtype="52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anim calcmode="lin" valueType="num">
                                      <p:cBhvr>
                                        <p:cTn id="35" dur="500" fill="hold"/>
                                        <p:tgtEl>
                                          <p:spTgt spid="5"/>
                                        </p:tgtEl>
                                        <p:attrNameLst>
                                          <p:attrName>ppt_x</p:attrName>
                                        </p:attrNameLst>
                                      </p:cBhvr>
                                      <p:tavLst>
                                        <p:tav tm="0">
                                          <p:val>
                                            <p:fltVal val="0.5"/>
                                          </p:val>
                                        </p:tav>
                                        <p:tav tm="100000">
                                          <p:val>
                                            <p:strVal val="#ppt_x"/>
                                          </p:val>
                                        </p:tav>
                                      </p:tavLst>
                                    </p:anim>
                                    <p:anim calcmode="lin" valueType="num">
                                      <p:cBhvr>
                                        <p:cTn id="36" dur="500" fill="hold"/>
                                        <p:tgtEl>
                                          <p:spTgt spid="5"/>
                                        </p:tgtEl>
                                        <p:attrNameLst>
                                          <p:attrName>ppt_y</p:attrName>
                                        </p:attrNameLst>
                                      </p:cBhvr>
                                      <p:tavLst>
                                        <p:tav tm="0">
                                          <p:val>
                                            <p:fltVal val="0.5"/>
                                          </p:val>
                                        </p:tav>
                                        <p:tav tm="100000">
                                          <p:val>
                                            <p:strVal val="#ppt_y"/>
                                          </p:val>
                                        </p:tav>
                                      </p:tavLst>
                                    </p:anim>
                                  </p:childTnLst>
                                </p:cTn>
                              </p:par>
                            </p:childTnLst>
                          </p:cTn>
                        </p:par>
                        <p:par>
                          <p:cTn id="37" fill="hold">
                            <p:stCondLst>
                              <p:cond delay="1250"/>
                            </p:stCondLst>
                            <p:childTnLst>
                              <p:par>
                                <p:cTn id="38" presetID="53" presetClass="entr" presetSubtype="52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anim calcmode="lin" valueType="num">
                                      <p:cBhvr>
                                        <p:cTn id="43" dur="500" fill="hold"/>
                                        <p:tgtEl>
                                          <p:spTgt spid="7"/>
                                        </p:tgtEl>
                                        <p:attrNameLst>
                                          <p:attrName>ppt_x</p:attrName>
                                        </p:attrNameLst>
                                      </p:cBhvr>
                                      <p:tavLst>
                                        <p:tav tm="0">
                                          <p:val>
                                            <p:fltVal val="0.5"/>
                                          </p:val>
                                        </p:tav>
                                        <p:tav tm="100000">
                                          <p:val>
                                            <p:strVal val="#ppt_x"/>
                                          </p:val>
                                        </p:tav>
                                      </p:tavLst>
                                    </p:anim>
                                    <p:anim calcmode="lin" valueType="num">
                                      <p:cBhvr>
                                        <p:cTn id="44" dur="500" fill="hold"/>
                                        <p:tgtEl>
                                          <p:spTgt spid="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676400"/>
            <a:ext cx="6096000" cy="4532376"/>
          </a:xfrm>
        </p:spPr>
        <p:txBody>
          <a:bodyPr>
            <a:noAutofit/>
          </a:bodyPr>
          <a:lstStyle/>
          <a:p>
            <a:pPr marL="285750" indent="-285750" algn="l">
              <a:buFont typeface="Wingdings" panose="05000000000000000000" pitchFamily="2" charset="2"/>
              <a:buChar char="v"/>
            </a:pPr>
            <a:r>
              <a:rPr lang="en-US" sz="1800" dirty="0" smtClean="0">
                <a:latin typeface="Comic Sans MS" panose="030F0702030302020204" pitchFamily="66" charset="0"/>
                <a:cs typeface="Kartika" panose="02020503030404060203" pitchFamily="18" charset="0"/>
              </a:rPr>
              <a:t>Her family home in danger of being repossessed after her meth-cooking dad skips bail and disappears, Ozark teen </a:t>
            </a:r>
            <a:r>
              <a:rPr lang="en-US" sz="1800" dirty="0" err="1" smtClean="0">
                <a:latin typeface="Comic Sans MS" panose="030F0702030302020204" pitchFamily="66" charset="0"/>
                <a:cs typeface="Kartika" panose="02020503030404060203" pitchFamily="18" charset="0"/>
              </a:rPr>
              <a:t>Ree</a:t>
            </a:r>
            <a:r>
              <a:rPr lang="en-US" sz="1800" dirty="0" smtClean="0">
                <a:latin typeface="Comic Sans MS" panose="030F0702030302020204" pitchFamily="66" charset="0"/>
                <a:cs typeface="Kartika" panose="02020503030404060203" pitchFamily="18" charset="0"/>
              </a:rPr>
              <a:t> Dolly (Jennifer Lawrence) </a:t>
            </a:r>
            <a:r>
              <a:rPr lang="en-US" sz="1800" dirty="0" err="1" smtClean="0">
                <a:latin typeface="Comic Sans MS" panose="030F0702030302020204" pitchFamily="66" charset="0"/>
                <a:cs typeface="Kartika" panose="02020503030404060203" pitchFamily="18" charset="0"/>
              </a:rPr>
              <a:t>breaksthe</a:t>
            </a:r>
            <a:r>
              <a:rPr lang="en-US" sz="1800" dirty="0" smtClean="0">
                <a:latin typeface="Comic Sans MS" panose="030F0702030302020204" pitchFamily="66" charset="0"/>
                <a:cs typeface="Kartika" panose="02020503030404060203" pitchFamily="18" charset="0"/>
              </a:rPr>
              <a:t> local code of conduct by confronting her kin about their conspiracy of silence. Should she fail to track her father down, </a:t>
            </a:r>
            <a:r>
              <a:rPr lang="en-US" sz="1800" dirty="0" err="1" smtClean="0">
                <a:latin typeface="Comic Sans MS" panose="030F0702030302020204" pitchFamily="66" charset="0"/>
                <a:cs typeface="Kartika" panose="02020503030404060203" pitchFamily="18" charset="0"/>
              </a:rPr>
              <a:t>Ree</a:t>
            </a:r>
            <a:r>
              <a:rPr lang="en-US" sz="1800" dirty="0" smtClean="0">
                <a:latin typeface="Comic Sans MS" panose="030F0702030302020204" pitchFamily="66" charset="0"/>
                <a:cs typeface="Kartika" panose="02020503030404060203" pitchFamily="18" charset="0"/>
              </a:rPr>
              <a:t> Dolly, her younger siblings, and their disabled mother will soon be rendered homeless</a:t>
            </a:r>
          </a:p>
          <a:p>
            <a:pPr marL="285750" indent="-285750" algn="l">
              <a:buFont typeface="Wingdings" panose="05000000000000000000" pitchFamily="2" charset="2"/>
              <a:buChar char="v"/>
            </a:pPr>
            <a:r>
              <a:rPr lang="en-US" sz="1800" dirty="0" smtClean="0">
                <a:latin typeface="Comic Sans MS" panose="030F0702030302020204" pitchFamily="66" charset="0"/>
                <a:cs typeface="Kartika" panose="02020503030404060203" pitchFamily="18" charset="0"/>
              </a:rPr>
              <a:t>In the movie, she plays a teenage girl that is willing to fight for her family, despite the fact that she is a 17 year old girl. The community they live in is male dominated and she is overlooked due to her age and sex. </a:t>
            </a:r>
          </a:p>
          <a:p>
            <a:pPr marL="285750" indent="-285750" algn="l">
              <a:buFont typeface="Wingdings" panose="05000000000000000000" pitchFamily="2" charset="2"/>
              <a:buChar char="v"/>
            </a:pPr>
            <a:r>
              <a:rPr lang="en-US" sz="1800" dirty="0" smtClean="0">
                <a:latin typeface="Comic Sans MS" panose="030F0702030302020204" pitchFamily="66" charset="0"/>
                <a:cs typeface="Kartika" panose="02020503030404060203" pitchFamily="18" charset="0"/>
              </a:rPr>
              <a:t>The role is a strong female role that pictures a girl our age fighting for her family.</a:t>
            </a:r>
          </a:p>
          <a:p>
            <a:pPr marL="285750" indent="-285750" algn="l">
              <a:buFont typeface="Wingdings" panose="05000000000000000000" pitchFamily="2" charset="2"/>
              <a:buChar char="v"/>
            </a:pPr>
            <a:r>
              <a:rPr lang="en-US" sz="1800" dirty="0" smtClean="0">
                <a:latin typeface="Comic Sans MS" panose="030F0702030302020204" pitchFamily="66" charset="0"/>
                <a:cs typeface="Kartika" panose="02020503030404060203" pitchFamily="18" charset="0"/>
              </a:rPr>
              <a:t>She was nominated for an Oscar in 2011 as best female role for this movie</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00801" y="1600200"/>
            <a:ext cx="2362200" cy="3666302"/>
          </a:xfrm>
        </p:spPr>
      </p:pic>
      <p:sp>
        <p:nvSpPr>
          <p:cNvPr id="2" name="Title 1"/>
          <p:cNvSpPr>
            <a:spLocks noGrp="1"/>
          </p:cNvSpPr>
          <p:nvPr>
            <p:ph type="title"/>
          </p:nvPr>
        </p:nvSpPr>
        <p:spPr>
          <a:xfrm>
            <a:off x="1143000" y="533400"/>
            <a:ext cx="6629400" cy="969983"/>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rPr>
              <a:t>Winter’s Bone- 2010</a:t>
            </a:r>
            <a:endParaRPr lang="en-US" sz="3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endParaRPr>
          </a:p>
        </p:txBody>
      </p:sp>
    </p:spTree>
    <p:extLst>
      <p:ext uri="{BB962C8B-B14F-4D97-AF65-F5344CB8AC3E}">
        <p14:creationId xmlns:p14="http://schemas.microsoft.com/office/powerpoint/2010/main" val="16633773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par>
                          <p:cTn id="28" fill="hold">
                            <p:stCondLst>
                              <p:cond delay="500"/>
                            </p:stCondLst>
                            <p:childTnLst>
                              <p:par>
                                <p:cTn id="29" presetID="2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28600" y="3887707"/>
            <a:ext cx="1831215" cy="2643721"/>
          </a:xfrm>
        </p:spPr>
      </p:pic>
      <p:sp>
        <p:nvSpPr>
          <p:cNvPr id="2" name="Title 1"/>
          <p:cNvSpPr>
            <a:spLocks noGrp="1"/>
          </p:cNvSpPr>
          <p:nvPr>
            <p:ph type="title"/>
          </p:nvPr>
        </p:nvSpPr>
        <p:spPr>
          <a:xfrm>
            <a:off x="628650" y="223458"/>
            <a:ext cx="7886700" cy="1325563"/>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rPr>
              <a:t>Hunger Games-2012</a:t>
            </a:r>
            <a:r>
              <a:rPr lang="en-US" sz="3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rPr>
              <a:t/>
            </a:r>
            <a:br>
              <a:rPr lang="en-US" sz="3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rPr>
            </a:b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rPr>
              <a:t>Catching Fire-2013</a:t>
            </a:r>
            <a:endParaRPr lang="en-US" sz="3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endParaRPr>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52400" y="2006440"/>
            <a:ext cx="2667000" cy="186343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886200"/>
            <a:ext cx="2578558" cy="18287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6397" y="2415094"/>
            <a:ext cx="1799561" cy="1492877"/>
          </a:xfrm>
          <a:prstGeom prst="rect">
            <a:avLst/>
          </a:prstGeom>
        </p:spPr>
      </p:pic>
      <p:sp>
        <p:nvSpPr>
          <p:cNvPr id="12" name="TextBox 11"/>
          <p:cNvSpPr txBox="1"/>
          <p:nvPr/>
        </p:nvSpPr>
        <p:spPr>
          <a:xfrm>
            <a:off x="4635958" y="1752600"/>
            <a:ext cx="4279441" cy="4801314"/>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latin typeface="Comic Sans MS" panose="030F0702030302020204" pitchFamily="66" charset="0"/>
                <a:cs typeface="Kartika" panose="02020503030404060203" pitchFamily="18" charset="0"/>
              </a:rPr>
              <a:t>The Hunger Games series is about a girl in poverty who is sent into an arena with 23 other teenagers, when only one will walk out alive. She ends up accidently starting a revolution. She keeps fueling the revolution with unintentional acts of defiance. </a:t>
            </a:r>
          </a:p>
          <a:p>
            <a:endParaRPr lang="en-US" dirty="0" smtClean="0">
              <a:latin typeface="Comic Sans MS" panose="030F0702030302020204" pitchFamily="66" charset="0"/>
              <a:cs typeface="Kartika" panose="02020503030404060203" pitchFamily="18" charset="0"/>
            </a:endParaRPr>
          </a:p>
          <a:p>
            <a:pPr marL="285750" indent="-285750">
              <a:buFont typeface="Courier New" panose="02070309020205020404" pitchFamily="49" charset="0"/>
              <a:buChar char="o"/>
            </a:pPr>
            <a:r>
              <a:rPr lang="en-US" dirty="0" smtClean="0">
                <a:latin typeface="Comic Sans MS" panose="030F0702030302020204" pitchFamily="66" charset="0"/>
                <a:cs typeface="Kartika" panose="02020503030404060203" pitchFamily="18" charset="0"/>
              </a:rPr>
              <a:t>In the series,  Jennifer Lawrence fights against the oppressive government not intentionally, but in order to save her own family and friends. It starts with her sacrificing herself for her sister and ends the series willing to die rather than kill </a:t>
            </a:r>
            <a:r>
              <a:rPr lang="en-US" dirty="0" err="1" smtClean="0">
                <a:latin typeface="Comic Sans MS" panose="030F0702030302020204" pitchFamily="66" charset="0"/>
                <a:cs typeface="Kartika" panose="02020503030404060203" pitchFamily="18" charset="0"/>
              </a:rPr>
              <a:t>Peeta</a:t>
            </a:r>
            <a:r>
              <a:rPr lang="en-US" dirty="0" smtClean="0">
                <a:latin typeface="Comic Sans MS" panose="030F0702030302020204" pitchFamily="66" charset="0"/>
                <a:cs typeface="Kartika" panose="02020503030404060203" pitchFamily="18" charset="0"/>
              </a:rPr>
              <a:t>. </a:t>
            </a:r>
            <a:endParaRPr lang="en-US" dirty="0">
              <a:latin typeface="Comic Sans MS" panose="030F0702030302020204" pitchFamily="66" charset="0"/>
              <a:cs typeface="Kartika" panose="02020503030404060203" pitchFamily="18" charset="0"/>
            </a:endParaRPr>
          </a:p>
        </p:txBody>
      </p:sp>
    </p:spTree>
    <p:extLst>
      <p:ext uri="{BB962C8B-B14F-4D97-AF65-F5344CB8AC3E}">
        <p14:creationId xmlns:p14="http://schemas.microsoft.com/office/powerpoint/2010/main" val="345314848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Scale>
                                      <p:cBhvr>
                                        <p:cTn id="15" dur="1000" decel="50000" fill="hold">
                                          <p:stCondLst>
                                            <p:cond delay="0"/>
                                          </p:stCondLst>
                                        </p:cTn>
                                        <p:tgtEl>
                                          <p:spTgt spid="1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2">
                                            <p:txEl>
                                              <p:pRg st="0" end="0"/>
                                            </p:txEl>
                                          </p:spTgt>
                                        </p:tgtEl>
                                        <p:attrNameLst>
                                          <p:attrName>ppt_x</p:attrName>
                                          <p:attrName>ppt_y</p:attrName>
                                        </p:attrNameLst>
                                      </p:cBhvr>
                                    </p:animMotion>
                                    <p:animEffect transition="in" filter="fade">
                                      <p:cBhvr>
                                        <p:cTn id="17" dur="1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Scale>
                                      <p:cBhvr>
                                        <p:cTn id="22" dur="1000" decel="50000" fill="hold">
                                          <p:stCondLst>
                                            <p:cond delay="0"/>
                                          </p:stCondLst>
                                        </p:cTn>
                                        <p:tgtEl>
                                          <p:spTgt spid="1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
                                            <p:txEl>
                                              <p:pRg st="2" end="2"/>
                                            </p:txEl>
                                          </p:spTgt>
                                        </p:tgtEl>
                                        <p:attrNameLst>
                                          <p:attrName>ppt_x</p:attrName>
                                          <p:attrName>ppt_y</p:attrName>
                                        </p:attrNameLst>
                                      </p:cBhvr>
                                    </p:animMotion>
                                    <p:animEffect transition="in" filter="fade">
                                      <p:cBhvr>
                                        <p:cTn id="24" dur="10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10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1250"/>
                                        <p:tgtEl>
                                          <p:spTgt spid="10"/>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2000"/>
                                        <p:tgtEl>
                                          <p:spTgt spid="7"/>
                                        </p:tgtEl>
                                      </p:cBhvr>
                                    </p:animEffect>
                                  </p:childTnLst>
                                </p:cTn>
                              </p:par>
                              <p:par>
                                <p:cTn id="36" presetID="9"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20000" y="533400"/>
            <a:ext cx="1357313" cy="1820781"/>
          </a:xfrm>
        </p:spPr>
      </p:pic>
      <p:pic>
        <p:nvPicPr>
          <p:cNvPr id="12" name="Content Placeholder 11"/>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6800" y="2133600"/>
            <a:ext cx="3210053" cy="1677546"/>
          </a:xfrm>
        </p:spPr>
      </p:pic>
      <p:sp>
        <p:nvSpPr>
          <p:cNvPr id="2" name="Title 1"/>
          <p:cNvSpPr>
            <a:spLocks noGrp="1"/>
          </p:cNvSpPr>
          <p:nvPr>
            <p:ph type="title"/>
          </p:nvPr>
        </p:nvSpPr>
        <p:spPr>
          <a:xfrm>
            <a:off x="2362200" y="609600"/>
            <a:ext cx="4419600" cy="1066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rPr>
              <a:t>X-men: First Class-2011</a:t>
            </a:r>
            <a:endParaRPr lang="en-US" sz="32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Kartika" panose="02020503030404060203" pitchFamily="18" charset="0"/>
              <a:cs typeface="Kartika" panose="02020503030404060203" pitchFamily="18"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733800"/>
            <a:ext cx="3477476" cy="1956080"/>
          </a:xfrm>
          <a:prstGeom prst="rect">
            <a:avLst/>
          </a:prstGeom>
        </p:spPr>
      </p:pic>
      <p:sp>
        <p:nvSpPr>
          <p:cNvPr id="16" name="TextBox 15"/>
          <p:cNvSpPr txBox="1"/>
          <p:nvPr/>
        </p:nvSpPr>
        <p:spPr>
          <a:xfrm>
            <a:off x="533400" y="1928000"/>
            <a:ext cx="4114800"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latin typeface="Comic Sans MS" panose="030F0702030302020204" pitchFamily="66" charset="0"/>
                <a:cs typeface="Kartika" panose="02020503030404060203" pitchFamily="18" charset="0"/>
              </a:rPr>
              <a:t>Jennifer Lawrence plays the character Mystique in the movie’s X-Men: First Class and X-Men: Days of Future Past. She grows up hiding her ability and trying to fit in with everyone else. She is always wearing someone else’s face and is constantly jealous of how other people look. Throughout the movie, she discovers that who she is on the outside does not matter and to stop hiding or care what other people think of her.   </a:t>
            </a:r>
            <a:endParaRPr lang="en-US" dirty="0">
              <a:latin typeface="Comic Sans MS" panose="030F0702030302020204" pitchFamily="66" charset="0"/>
              <a:cs typeface="Kartika" panose="02020503030404060203" pitchFamily="18" charset="0"/>
            </a:endParaRPr>
          </a:p>
        </p:txBody>
      </p:sp>
    </p:spTree>
    <p:extLst>
      <p:ext uri="{BB962C8B-B14F-4D97-AF65-F5344CB8AC3E}">
        <p14:creationId xmlns:p14="http://schemas.microsoft.com/office/powerpoint/2010/main" val="7967033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2000"/>
                                        <p:tgtEl>
                                          <p:spTgt spid="16"/>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2500"/>
                            </p:stCondLst>
                            <p:childTnLst>
                              <p:par>
                                <p:cTn id="19" presetID="16" presetClass="entr" presetSubtype="37"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par>
                          <p:cTn id="22" fill="hold">
                            <p:stCondLst>
                              <p:cond delay="3000"/>
                            </p:stCondLst>
                            <p:childTnLst>
                              <p:par>
                                <p:cTn id="23" presetID="16" presetClass="entr" presetSubtype="2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8916" y="34637"/>
            <a:ext cx="1981200" cy="2544835"/>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5" y="34637"/>
            <a:ext cx="1717964" cy="254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939" y="34636"/>
            <a:ext cx="1946264" cy="2544836"/>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5177" y="34637"/>
            <a:ext cx="1898619" cy="2544835"/>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3205" y="34637"/>
            <a:ext cx="1995713" cy="2544835"/>
          </a:xfrm>
          <a:prstGeom prst="rect">
            <a:avLst/>
          </a:prstGeom>
        </p:spPr>
      </p:pic>
      <p:sp>
        <p:nvSpPr>
          <p:cNvPr id="2" name="Title 1"/>
          <p:cNvSpPr>
            <a:spLocks noGrp="1"/>
          </p:cNvSpPr>
          <p:nvPr>
            <p:ph type="title"/>
          </p:nvPr>
        </p:nvSpPr>
        <p:spPr/>
        <p:txBody>
          <a:bodyPr/>
          <a:lstStyle/>
          <a:p>
            <a:r>
              <a:rPr lang="en-US" dirty="0" smtClean="0">
                <a:solidFill>
                  <a:srgbClr val="FF3386"/>
                </a:solidFill>
              </a:rPr>
              <a:t>Greta Gustafsson      Greta Garbo </a:t>
            </a:r>
            <a:endParaRPr lang="en-US" dirty="0">
              <a:solidFill>
                <a:srgbClr val="FF3386"/>
              </a:solidFill>
            </a:endParaRPr>
          </a:p>
        </p:txBody>
      </p:sp>
      <p:sp>
        <p:nvSpPr>
          <p:cNvPr id="11" name="TextBox 10"/>
          <p:cNvSpPr txBox="1"/>
          <p:nvPr/>
        </p:nvSpPr>
        <p:spPr>
          <a:xfrm>
            <a:off x="401959" y="3034146"/>
            <a:ext cx="8458200" cy="3170099"/>
          </a:xfrm>
          <a:prstGeom prst="rect">
            <a:avLst/>
          </a:prstGeom>
          <a:noFill/>
        </p:spPr>
        <p:txBody>
          <a:bodyPr wrap="square" rtlCol="0">
            <a:spAutoFit/>
          </a:bodyPr>
          <a:lstStyle/>
          <a:p>
            <a:pPr marL="342900" indent="-342900">
              <a:buFont typeface="Symbol" panose="05050102010706020507" pitchFamily="18" charset="2"/>
              <a:buChar char=""/>
            </a:pPr>
            <a:r>
              <a:rPr lang="en-US" sz="2000" dirty="0" smtClean="0">
                <a:solidFill>
                  <a:srgbClr val="7030A0"/>
                </a:solidFill>
                <a:latin typeface="Times New Roman" panose="02020603050405020304" pitchFamily="18" charset="0"/>
                <a:cs typeface="Times New Roman" panose="02020603050405020304" pitchFamily="18" charset="0"/>
              </a:rPr>
              <a:t>Greta Gustafsson was born in Stockholm, Sweden on September 18</a:t>
            </a:r>
            <a:r>
              <a:rPr lang="en-US" sz="2000" baseline="30000" dirty="0" smtClean="0">
                <a:solidFill>
                  <a:srgbClr val="7030A0"/>
                </a:solidFill>
                <a:latin typeface="Times New Roman" panose="02020603050405020304" pitchFamily="18" charset="0"/>
                <a:cs typeface="Times New Roman" panose="02020603050405020304" pitchFamily="18" charset="0"/>
              </a:rPr>
              <a:t>th</a:t>
            </a:r>
            <a:r>
              <a:rPr lang="en-US" sz="2000" dirty="0" smtClean="0">
                <a:solidFill>
                  <a:srgbClr val="7030A0"/>
                </a:solidFill>
                <a:latin typeface="Times New Roman" panose="02020603050405020304" pitchFamily="18" charset="0"/>
                <a:cs typeface="Times New Roman" panose="02020603050405020304" pitchFamily="18" charset="0"/>
              </a:rPr>
              <a:t>, 1905</a:t>
            </a:r>
          </a:p>
          <a:p>
            <a:pPr marL="342900" indent="-342900">
              <a:buFont typeface="Symbol" panose="05050102010706020507" pitchFamily="18" charset="2"/>
              <a:buChar char=""/>
            </a:pPr>
            <a:r>
              <a:rPr lang="en-US" sz="2000" dirty="0" smtClean="0">
                <a:solidFill>
                  <a:srgbClr val="7030A0"/>
                </a:solidFill>
                <a:latin typeface="Times New Roman" panose="02020603050405020304" pitchFamily="18" charset="0"/>
                <a:cs typeface="Times New Roman" panose="02020603050405020304" pitchFamily="18" charset="0"/>
              </a:rPr>
              <a:t>She was discovered when she was a “young drama student” by Mauritz Stiller (director) who changed her name to Greta Garbo</a:t>
            </a:r>
          </a:p>
          <a:p>
            <a:pPr marL="342900" indent="-342900">
              <a:buFont typeface="Symbol" panose="05050102010706020507" pitchFamily="18" charset="2"/>
              <a:buChar char=""/>
            </a:pPr>
            <a:r>
              <a:rPr lang="en-US" sz="2000" dirty="0" smtClean="0">
                <a:solidFill>
                  <a:srgbClr val="7030A0"/>
                </a:solidFill>
                <a:latin typeface="Times New Roman" panose="02020603050405020304" pitchFamily="18" charset="0"/>
                <a:cs typeface="Times New Roman" panose="02020603050405020304" pitchFamily="18" charset="0"/>
              </a:rPr>
              <a:t>Her career had started and in 1925, she began starring in silent films</a:t>
            </a:r>
          </a:p>
          <a:p>
            <a:pPr marL="342900" indent="-342900">
              <a:buFont typeface="Symbol" panose="05050102010706020507" pitchFamily="18" charset="2"/>
              <a:buChar char=""/>
            </a:pPr>
            <a:r>
              <a:rPr lang="en-US" sz="2000" dirty="0" smtClean="0">
                <a:solidFill>
                  <a:srgbClr val="7030A0"/>
                </a:solidFill>
                <a:latin typeface="Times New Roman" panose="02020603050405020304" pitchFamily="18" charset="0"/>
                <a:cs typeface="Times New Roman" panose="02020603050405020304" pitchFamily="18" charset="0"/>
              </a:rPr>
              <a:t>In 1930, Garbo switched to starring in movies with sound</a:t>
            </a:r>
          </a:p>
          <a:p>
            <a:pPr marL="342900" indent="-342900">
              <a:buFont typeface="Symbol" panose="05050102010706020507" pitchFamily="18" charset="2"/>
              <a:buChar char=""/>
            </a:pPr>
            <a:r>
              <a:rPr lang="en-US" sz="2000" dirty="0" smtClean="0">
                <a:solidFill>
                  <a:srgbClr val="7030A0"/>
                </a:solidFill>
                <a:latin typeface="Times New Roman" panose="02020603050405020304" pitchFamily="18" charset="0"/>
                <a:cs typeface="Times New Roman" panose="02020603050405020304" pitchFamily="18" charset="0"/>
              </a:rPr>
              <a:t>Greta Garbo “refused </a:t>
            </a:r>
            <a:r>
              <a:rPr lang="en-US" sz="2000" dirty="0">
                <a:solidFill>
                  <a:srgbClr val="7030A0"/>
                </a:solidFill>
                <a:latin typeface="Times New Roman" panose="02020603050405020304" pitchFamily="18" charset="0"/>
                <a:cs typeface="Times New Roman" panose="02020603050405020304" pitchFamily="18" charset="0"/>
              </a:rPr>
              <a:t>to speak to reporters and banned visitors from her film sets</a:t>
            </a:r>
            <a:r>
              <a:rPr lang="en-US" sz="2000" dirty="0" smtClean="0">
                <a:solidFill>
                  <a:srgbClr val="7030A0"/>
                </a:solidFill>
                <a:latin typeface="Times New Roman" panose="02020603050405020304" pitchFamily="18" charset="0"/>
                <a:cs typeface="Times New Roman" panose="02020603050405020304" pitchFamily="18" charset="0"/>
              </a:rPr>
              <a:t>.”</a:t>
            </a:r>
          </a:p>
          <a:p>
            <a:pPr marL="342900" indent="-342900">
              <a:buFont typeface="Symbol" panose="05050102010706020507" pitchFamily="18" charset="2"/>
              <a:buChar char=""/>
            </a:pPr>
            <a:r>
              <a:rPr lang="en-US" sz="2000" dirty="0" smtClean="0">
                <a:solidFill>
                  <a:srgbClr val="7030A0"/>
                </a:solidFill>
                <a:latin typeface="Times New Roman" panose="02020603050405020304" pitchFamily="18" charset="0"/>
                <a:cs typeface="Times New Roman" panose="02020603050405020304" pitchFamily="18" charset="0"/>
              </a:rPr>
              <a:t>It was in 1941 (at the age of 36) that Garbo retired which was the peak of her fame. It is said that Greta retired because of her need for privacy, which was obviously not given to her at the time of her popularity.</a:t>
            </a:r>
            <a:endParaRPr lang="en-US" sz="2000" dirty="0">
              <a:solidFill>
                <a:srgbClr val="7030A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4876800" y="969818"/>
            <a:ext cx="609600" cy="0"/>
          </a:xfrm>
          <a:prstGeom prst="straightConnector1">
            <a:avLst/>
          </a:prstGeom>
          <a:ln w="38100">
            <a:solidFill>
              <a:srgbClr val="FF338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6201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1500"/>
                            </p:stCondLst>
                            <p:childTnLst>
                              <p:par>
                                <p:cTn id="17" presetID="53" presetClass="entr" presetSubtype="16"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childTnLst>
                          </p:cTn>
                        </p:par>
                        <p:par>
                          <p:cTn id="22" fill="hold">
                            <p:stCondLst>
                              <p:cond delay="2500"/>
                            </p:stCondLst>
                            <p:childTnLst>
                              <p:par>
                                <p:cTn id="23" presetID="53" presetClass="entr" presetSubtype="16" fill="hold" nodeType="after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3250"/>
                            </p:stCondLst>
                            <p:childTnLst>
                              <p:par>
                                <p:cTn id="29" presetID="53" presetClass="entr" presetSubtype="16" fill="hold" nodeType="after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425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750"/>
                                        <p:tgtEl>
                                          <p:spTgt spid="2"/>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p:cTn id="45"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 calcmode="lin" valueType="num">
                                      <p:cBhvr>
                                        <p:cTn id="53"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55"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56" dur="1000"/>
                                        <p:tgtEl>
                                          <p:spTgt spid="11">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 calcmode="lin" valueType="num">
                                      <p:cBhvr>
                                        <p:cTn id="61"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11">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1">
                                            <p:txEl>
                                              <p:pRg st="3" end="3"/>
                                            </p:txEl>
                                          </p:spTgt>
                                        </p:tgtEl>
                                        <p:attrNameLst>
                                          <p:attrName>style.visibility</p:attrName>
                                        </p:attrNameLst>
                                      </p:cBhvr>
                                      <p:to>
                                        <p:strVal val="visible"/>
                                      </p:to>
                                    </p:set>
                                    <p:anim calcmode="lin" valueType="num">
                                      <p:cBhvr>
                                        <p:cTn id="69"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70"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71"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72" dur="1000"/>
                                        <p:tgtEl>
                                          <p:spTgt spid="11">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anim calcmode="lin" valueType="num">
                                      <p:cBhvr>
                                        <p:cTn id="77"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78"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79"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80" dur="1000"/>
                                        <p:tgtEl>
                                          <p:spTgt spid="11">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11">
                                            <p:txEl>
                                              <p:pRg st="5" end="5"/>
                                            </p:txEl>
                                          </p:spTgt>
                                        </p:tgtEl>
                                        <p:attrNameLst>
                                          <p:attrName>style.visibility</p:attrName>
                                        </p:attrNameLst>
                                      </p:cBhvr>
                                      <p:to>
                                        <p:strVal val="visible"/>
                                      </p:to>
                                    </p:set>
                                    <p:anim calcmode="lin" valueType="num">
                                      <p:cBhvr>
                                        <p:cTn id="85"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86"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87"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88"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474" y="20783"/>
            <a:ext cx="1260764" cy="234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609600" y="2514601"/>
            <a:ext cx="7890933" cy="4106333"/>
          </a:xfrm>
        </p:spPr>
        <p:txBody>
          <a:bodyPr>
            <a:normAutofit fontScale="92500" lnSpcReduction="20000"/>
          </a:bodyPr>
          <a:lstStyle/>
          <a:p>
            <a:pPr marL="0" indent="0">
              <a:buNone/>
            </a:pPr>
            <a:r>
              <a:rPr lang="en-US" dirty="0" smtClean="0">
                <a:latin typeface="Bookman Old Style" panose="02050604050505020204" pitchFamily="18" charset="0"/>
              </a:rPr>
              <a:t>	</a:t>
            </a:r>
            <a:r>
              <a:rPr lang="en-US" i="1" dirty="0" smtClean="0">
                <a:latin typeface="Lucida Bright" panose="02040602050505020304" pitchFamily="18" charset="0"/>
              </a:rPr>
              <a:t>“Postwar </a:t>
            </a:r>
            <a:r>
              <a:rPr lang="en-US" i="1" dirty="0">
                <a:latin typeface="Lucida Bright" panose="02040602050505020304" pitchFamily="18" charset="0"/>
              </a:rPr>
              <a:t>Vienna is filled with greedy men and, opposed to them, families made poor by the war. Franz </a:t>
            </a:r>
            <a:r>
              <a:rPr lang="en-US" i="1" dirty="0" err="1">
                <a:latin typeface="Lucida Bright" panose="02040602050505020304" pitchFamily="18" charset="0"/>
              </a:rPr>
              <a:t>Rumfort</a:t>
            </a:r>
            <a:r>
              <a:rPr lang="en-US" i="1" dirty="0">
                <a:latin typeface="Lucida Bright" panose="02040602050505020304" pitchFamily="18" charset="0"/>
              </a:rPr>
              <a:t> (</a:t>
            </a:r>
            <a:r>
              <a:rPr lang="en-US" i="1" dirty="0" err="1">
                <a:latin typeface="Lucida Bright" panose="02040602050505020304" pitchFamily="18" charset="0"/>
              </a:rPr>
              <a:t>Jaro</a:t>
            </a:r>
            <a:r>
              <a:rPr lang="en-US" i="1" dirty="0">
                <a:latin typeface="Lucida Bright" panose="02040602050505020304" pitchFamily="18" charset="0"/>
              </a:rPr>
              <a:t> Furth) is the head of such an impoverished family</a:t>
            </a:r>
            <a:r>
              <a:rPr lang="en-US" dirty="0">
                <a:latin typeface="Lucida Bright" panose="02040602050505020304" pitchFamily="18" charset="0"/>
              </a:rPr>
              <a:t>. </a:t>
            </a:r>
            <a:r>
              <a:rPr lang="en-US" b="1" dirty="0">
                <a:latin typeface="Lucida Bright" panose="02040602050505020304" pitchFamily="18" charset="0"/>
              </a:rPr>
              <a:t>Greta (Greta Garbo) is the eldest of his daughters and is trying to hold the family together</a:t>
            </a:r>
            <a:r>
              <a:rPr lang="en-US" dirty="0">
                <a:latin typeface="Lucida Bright" panose="02040602050505020304" pitchFamily="18" charset="0"/>
              </a:rPr>
              <a:t>. </a:t>
            </a:r>
            <a:r>
              <a:rPr lang="en-US" i="1" dirty="0">
                <a:latin typeface="Lucida Bright" panose="02040602050505020304" pitchFamily="18" charset="0"/>
              </a:rPr>
              <a:t>Maria </a:t>
            </a:r>
            <a:r>
              <a:rPr lang="en-US" i="1" dirty="0" err="1">
                <a:latin typeface="Lucida Bright" panose="02040602050505020304" pitchFamily="18" charset="0"/>
              </a:rPr>
              <a:t>Lechner</a:t>
            </a:r>
            <a:r>
              <a:rPr lang="en-US" i="1" dirty="0">
                <a:latin typeface="Lucida Bright" panose="02040602050505020304" pitchFamily="18" charset="0"/>
              </a:rPr>
              <a:t> (</a:t>
            </a:r>
            <a:r>
              <a:rPr lang="en-US" i="1" dirty="0" err="1">
                <a:latin typeface="Lucida Bright" panose="02040602050505020304" pitchFamily="18" charset="0"/>
              </a:rPr>
              <a:t>Asta</a:t>
            </a:r>
            <a:r>
              <a:rPr lang="en-US" i="1" dirty="0">
                <a:latin typeface="Lucida Bright" panose="02040602050505020304" pitchFamily="18" charset="0"/>
              </a:rPr>
              <a:t> Nielsen) is part of this society. </a:t>
            </a:r>
            <a:r>
              <a:rPr lang="en-US" b="1" dirty="0">
                <a:latin typeface="Lucida Bright" panose="02040602050505020304" pitchFamily="18" charset="0"/>
              </a:rPr>
              <a:t>She has a lover, and kills to keep him from marrying someone else</a:t>
            </a:r>
            <a:r>
              <a:rPr lang="en-US" dirty="0">
                <a:latin typeface="Lucida Bright" panose="02040602050505020304" pitchFamily="18" charset="0"/>
              </a:rPr>
              <a:t>.</a:t>
            </a:r>
          </a:p>
          <a:p>
            <a:pPr marL="0" indent="0">
              <a:buNone/>
            </a:pPr>
            <a:r>
              <a:rPr lang="en-US" dirty="0" smtClean="0">
                <a:latin typeface="Lucida Bright" panose="02040602050505020304" pitchFamily="18" charset="0"/>
              </a:rPr>
              <a:t>	</a:t>
            </a:r>
            <a:r>
              <a:rPr lang="en-US" i="1" dirty="0" smtClean="0">
                <a:latin typeface="Lucida Bright" panose="02040602050505020304" pitchFamily="18" charset="0"/>
              </a:rPr>
              <a:t>Then </a:t>
            </a:r>
            <a:r>
              <a:rPr lang="en-US" i="1" dirty="0">
                <a:latin typeface="Lucida Bright" panose="02040602050505020304" pitchFamily="18" charset="0"/>
              </a:rPr>
              <a:t>she turns herself in to save her lover. A butcher (Werner Krauss), who symbolizes the type of lecher that a postwar society can create, is killed by those he has abused. </a:t>
            </a:r>
            <a:r>
              <a:rPr lang="en-US" b="1" dirty="0">
                <a:latin typeface="Lucida Bright" panose="02040602050505020304" pitchFamily="18" charset="0"/>
              </a:rPr>
              <a:t>Greta is about to become a woman of ill-repute when she is saved by her father</a:t>
            </a:r>
            <a:r>
              <a:rPr lang="en-US" dirty="0">
                <a:latin typeface="Lucida Bright" panose="02040602050505020304" pitchFamily="18" charset="0"/>
              </a:rPr>
              <a:t>, </a:t>
            </a:r>
            <a:r>
              <a:rPr lang="en-US" i="1" dirty="0">
                <a:latin typeface="Lucida Bright" panose="02040602050505020304" pitchFamily="18" charset="0"/>
              </a:rPr>
              <a:t>with the help of a Red Cross lieutenant (</a:t>
            </a:r>
            <a:r>
              <a:rPr lang="en-US" i="1" dirty="0" err="1">
                <a:latin typeface="Lucida Bright" panose="02040602050505020304" pitchFamily="18" charset="0"/>
              </a:rPr>
              <a:t>Einar</a:t>
            </a:r>
            <a:r>
              <a:rPr lang="en-US" i="1" dirty="0">
                <a:latin typeface="Lucida Bright" panose="02040602050505020304" pitchFamily="18" charset="0"/>
              </a:rPr>
              <a:t> Hanson</a:t>
            </a:r>
            <a:r>
              <a:rPr lang="en-US" i="1" dirty="0" smtClean="0">
                <a:latin typeface="Lucida Bright" panose="02040602050505020304" pitchFamily="18" charset="0"/>
              </a:rPr>
              <a:t>).”</a:t>
            </a:r>
            <a:endParaRPr lang="en-US" i="1" dirty="0">
              <a:latin typeface="Lucida Bright" panose="02040602050505020304" pitchFamily="18" charset="0"/>
            </a:endParaRPr>
          </a:p>
        </p:txBody>
      </p:sp>
      <p:sp>
        <p:nvSpPr>
          <p:cNvPr id="3" name="Title 2"/>
          <p:cNvSpPr>
            <a:spLocks noGrp="1"/>
          </p:cNvSpPr>
          <p:nvPr>
            <p:ph type="title"/>
          </p:nvPr>
        </p:nvSpPr>
        <p:spPr>
          <a:xfrm>
            <a:off x="457200" y="304800"/>
            <a:ext cx="8229600" cy="1405128"/>
          </a:xfrm>
        </p:spPr>
        <p:txBody>
          <a:bodyPr>
            <a:noAutofit/>
          </a:bodyPr>
          <a:lstStyle/>
          <a:p>
            <a:r>
              <a:rPr lang="de-DE" sz="2400" dirty="0" smtClean="0"/>
              <a:t/>
            </a:r>
            <a:br>
              <a:rPr lang="de-DE" sz="2400" dirty="0" smtClean="0"/>
            </a:br>
            <a:r>
              <a:rPr lang="en-US" sz="3200" b="1" dirty="0"/>
              <a:t>The Joyless </a:t>
            </a:r>
            <a:r>
              <a:rPr lang="en-US" sz="3200" b="1" dirty="0" smtClean="0"/>
              <a:t>Street 1925</a:t>
            </a:r>
            <a:br>
              <a:rPr lang="en-US" sz="3200" b="1" dirty="0" smtClean="0"/>
            </a:br>
            <a:r>
              <a:rPr lang="en-US" sz="3200" b="1" dirty="0"/>
              <a:t/>
            </a:r>
            <a:br>
              <a:rPr lang="en-US" sz="3200" b="1" dirty="0"/>
            </a:br>
            <a:r>
              <a:rPr lang="en-US" sz="2400" dirty="0"/>
              <a:t/>
            </a:r>
            <a:br>
              <a:rPr lang="en-US" sz="2400" dirty="0"/>
            </a:br>
            <a:endParaRPr lang="en-US" sz="2400" dirty="0"/>
          </a:p>
        </p:txBody>
      </p:sp>
    </p:spTree>
    <p:extLst>
      <p:ext uri="{BB962C8B-B14F-4D97-AF65-F5344CB8AC3E}">
        <p14:creationId xmlns:p14="http://schemas.microsoft.com/office/powerpoint/2010/main" val="4161589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362201"/>
            <a:ext cx="8686801" cy="4114801"/>
          </a:xfrm>
        </p:spPr>
        <p:txBody>
          <a:bodyPr>
            <a:normAutofit fontScale="92500"/>
          </a:bodyPr>
          <a:lstStyle/>
          <a:p>
            <a:pPr marL="301943" lvl="1" indent="0">
              <a:buNone/>
            </a:pPr>
            <a:r>
              <a:rPr lang="en-US" dirty="0" smtClean="0">
                <a:latin typeface="Lucida Bright" panose="02040602050505020304" pitchFamily="18" charset="0"/>
              </a:rPr>
              <a:t>	</a:t>
            </a:r>
            <a:r>
              <a:rPr lang="en-US" i="1" dirty="0" smtClean="0">
                <a:latin typeface="Lucida Bright" panose="02040602050505020304" pitchFamily="18" charset="0"/>
              </a:rPr>
              <a:t>“Zara </a:t>
            </a:r>
            <a:r>
              <a:rPr lang="en-US" i="1" dirty="0">
                <a:latin typeface="Lucida Bright" panose="02040602050505020304" pitchFamily="18" charset="0"/>
              </a:rPr>
              <a:t>(Greta Garbo), is a cafe entertainer in Budapest. She has amnesia. </a:t>
            </a:r>
            <a:r>
              <a:rPr lang="en-US" b="1" dirty="0">
                <a:latin typeface="Lucida Bright" panose="02040602050505020304" pitchFamily="18" charset="0"/>
              </a:rPr>
              <a:t>Tony </a:t>
            </a:r>
            <a:r>
              <a:rPr lang="en-US" b="1" dirty="0" err="1">
                <a:latin typeface="Lucida Bright" panose="02040602050505020304" pitchFamily="18" charset="0"/>
              </a:rPr>
              <a:t>Boffie</a:t>
            </a:r>
            <a:r>
              <a:rPr lang="en-US" b="1" dirty="0">
                <a:latin typeface="Lucida Bright" panose="02040602050505020304" pitchFamily="18" charset="0"/>
              </a:rPr>
              <a:t> (Owen Moore) sees her and identifies her as Maria</a:t>
            </a:r>
            <a:r>
              <a:rPr lang="en-US" dirty="0">
                <a:latin typeface="Lucida Bright" panose="02040602050505020304" pitchFamily="18" charset="0"/>
              </a:rPr>
              <a:t>. </a:t>
            </a:r>
            <a:r>
              <a:rPr lang="en-US" i="1" dirty="0">
                <a:latin typeface="Lucida Bright" panose="02040602050505020304" pitchFamily="18" charset="0"/>
              </a:rPr>
              <a:t>Maria is the wife of Count Bruno </a:t>
            </a:r>
            <a:r>
              <a:rPr lang="en-US" i="1" dirty="0" err="1">
                <a:latin typeface="Lucida Bright" panose="02040602050505020304" pitchFamily="18" charset="0"/>
              </a:rPr>
              <a:t>Varelli</a:t>
            </a:r>
            <a:r>
              <a:rPr lang="en-US" i="1" dirty="0">
                <a:latin typeface="Lucida Bright" panose="02040602050505020304" pitchFamily="18" charset="0"/>
              </a:rPr>
              <a:t> (Melvyn Douglas).  </a:t>
            </a:r>
            <a:r>
              <a:rPr lang="en-US" i="1" dirty="0" err="1">
                <a:latin typeface="Lucida Bright" panose="02040602050505020304" pitchFamily="18" charset="0"/>
              </a:rPr>
              <a:t>Boffie</a:t>
            </a:r>
            <a:r>
              <a:rPr lang="en-US" i="1" dirty="0">
                <a:latin typeface="Lucida Bright" panose="02040602050505020304" pitchFamily="18" charset="0"/>
              </a:rPr>
              <a:t>, a portrait painter, had done a painting of Maria at the time of her marriage. She was believed to have been killed when the Austrians invaded Italy during the war. Zara, wanting to escape from Carl Salter (Erich von Stroheim). </a:t>
            </a:r>
            <a:r>
              <a:rPr lang="en-US" b="1" dirty="0">
                <a:latin typeface="Lucida Bright" panose="02040602050505020304" pitchFamily="18" charset="0"/>
              </a:rPr>
              <a:t>Salter, a novelist who has a </a:t>
            </a:r>
            <a:r>
              <a:rPr lang="en-US" b="1" u="sng" dirty="0">
                <a:latin typeface="Lucida Bright" panose="02040602050505020304" pitchFamily="18" charset="0"/>
              </a:rPr>
              <a:t>hypnotic influence</a:t>
            </a:r>
            <a:r>
              <a:rPr lang="en-US" b="1" dirty="0">
                <a:latin typeface="Lucida Bright" panose="02040602050505020304" pitchFamily="18" charset="0"/>
              </a:rPr>
              <a:t> over her</a:t>
            </a:r>
            <a:r>
              <a:rPr lang="en-US" dirty="0">
                <a:latin typeface="Lucida Bright" panose="02040602050505020304" pitchFamily="18" charset="0"/>
              </a:rPr>
              <a:t>. </a:t>
            </a:r>
            <a:r>
              <a:rPr lang="en-US" i="1" dirty="0">
                <a:latin typeface="Lucida Bright" panose="02040602050505020304" pitchFamily="18" charset="0"/>
              </a:rPr>
              <a:t>He decides to go back with </a:t>
            </a:r>
            <a:r>
              <a:rPr lang="en-US" i="1" dirty="0" err="1">
                <a:latin typeface="Lucida Bright" panose="02040602050505020304" pitchFamily="18" charset="0"/>
              </a:rPr>
              <a:t>Boffie</a:t>
            </a:r>
            <a:r>
              <a:rPr lang="en-US" i="1" dirty="0">
                <a:latin typeface="Lucida Bright" panose="02040602050505020304" pitchFamily="18" charset="0"/>
              </a:rPr>
              <a:t>.</a:t>
            </a:r>
            <a:r>
              <a:rPr lang="en-US" dirty="0">
                <a:latin typeface="Lucida Bright" panose="02040602050505020304" pitchFamily="18" charset="0"/>
              </a:rPr>
              <a:t> </a:t>
            </a:r>
            <a:r>
              <a:rPr lang="en-US" b="1" dirty="0" err="1">
                <a:latin typeface="Lucida Bright" panose="02040602050505020304" pitchFamily="18" charset="0"/>
              </a:rPr>
              <a:t>Varelli</a:t>
            </a:r>
            <a:r>
              <a:rPr lang="en-US" b="1" dirty="0">
                <a:latin typeface="Lucida Bright" panose="02040602050505020304" pitchFamily="18" charset="0"/>
              </a:rPr>
              <a:t> </a:t>
            </a:r>
            <a:r>
              <a:rPr lang="en-US" b="1" u="sng" dirty="0">
                <a:latin typeface="Lucida Bright" panose="02040602050505020304" pitchFamily="18" charset="0"/>
              </a:rPr>
              <a:t>accepts</a:t>
            </a:r>
            <a:r>
              <a:rPr lang="en-US" b="1" dirty="0">
                <a:latin typeface="Lucida Bright" panose="02040602050505020304" pitchFamily="18" charset="0"/>
              </a:rPr>
              <a:t> her as his wife and she falls in love with him.</a:t>
            </a:r>
            <a:r>
              <a:rPr lang="en-US" dirty="0">
                <a:latin typeface="Lucida Bright" panose="02040602050505020304" pitchFamily="18" charset="0"/>
              </a:rPr>
              <a:t> </a:t>
            </a:r>
            <a:r>
              <a:rPr lang="en-US" i="1" dirty="0">
                <a:latin typeface="Lucida Bright" panose="02040602050505020304" pitchFamily="18" charset="0"/>
              </a:rPr>
              <a:t>Salter, wanting her back, brings another woman to </a:t>
            </a:r>
            <a:r>
              <a:rPr lang="en-US" i="1" dirty="0" err="1">
                <a:latin typeface="Lucida Bright" panose="02040602050505020304" pitchFamily="18" charset="0"/>
              </a:rPr>
              <a:t>Varelli</a:t>
            </a:r>
            <a:r>
              <a:rPr lang="en-US" i="1" dirty="0">
                <a:latin typeface="Lucida Bright" panose="02040602050505020304" pitchFamily="18" charset="0"/>
              </a:rPr>
              <a:t> saying Zara is an imposter. But does not succeed in his venture. </a:t>
            </a:r>
            <a:r>
              <a:rPr lang="en-US" b="1" dirty="0">
                <a:latin typeface="Lucida Bright" panose="02040602050505020304" pitchFamily="18" charset="0"/>
              </a:rPr>
              <a:t>Zara continues to be </a:t>
            </a:r>
            <a:r>
              <a:rPr lang="en-US" b="1" dirty="0" err="1">
                <a:latin typeface="Lucida Bright" panose="02040602050505020304" pitchFamily="18" charset="0"/>
              </a:rPr>
              <a:t>Varelli's</a:t>
            </a:r>
            <a:r>
              <a:rPr lang="en-US" b="1" dirty="0">
                <a:latin typeface="Lucida Bright" panose="02040602050505020304" pitchFamily="18" charset="0"/>
              </a:rPr>
              <a:t> wife, although she is still not certain of her true identity</a:t>
            </a:r>
            <a:r>
              <a:rPr lang="en-US" b="1" dirty="0" smtClean="0">
                <a:latin typeface="Lucida Bright" panose="02040602050505020304" pitchFamily="18" charset="0"/>
              </a:rPr>
              <a:t>.”</a:t>
            </a:r>
            <a:endParaRPr lang="en-US" b="1" dirty="0">
              <a:latin typeface="Lucida Bright" panose="02040602050505020304" pitchFamily="18" charset="0"/>
            </a:endParaRPr>
          </a:p>
        </p:txBody>
      </p:sp>
      <p:sp>
        <p:nvSpPr>
          <p:cNvPr id="3" name="Title 2"/>
          <p:cNvSpPr>
            <a:spLocks noGrp="1"/>
          </p:cNvSpPr>
          <p:nvPr>
            <p:ph type="title"/>
          </p:nvPr>
        </p:nvSpPr>
        <p:spPr/>
        <p:txBody>
          <a:bodyPr>
            <a:normAutofit fontScale="90000"/>
          </a:bodyPr>
          <a:lstStyle/>
          <a:p>
            <a:r>
              <a:rPr lang="en-US" dirty="0"/>
              <a:t>AS YOU DESIRE ME</a:t>
            </a:r>
            <a:br>
              <a:rPr lang="en-US" dirty="0"/>
            </a:br>
            <a:r>
              <a:rPr lang="en-US" dirty="0" smtClean="0"/>
              <a:t>(1932</a:t>
            </a:r>
            <a:r>
              <a:rPr lang="en-US"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31" y="6927"/>
            <a:ext cx="156624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554019"/>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228600"/>
            <a:ext cx="8229600" cy="1143000"/>
          </a:xfrm>
        </p:spPr>
        <p:txBody>
          <a:bodyPr/>
          <a:lstStyle/>
          <a:p>
            <a:r>
              <a:rPr lang="en-US" dirty="0" smtClean="0">
                <a:solidFill>
                  <a:schemeClr val="bg1"/>
                </a:solidFill>
              </a:rPr>
              <a:t>Garbo Stereotyped?</a:t>
            </a:r>
            <a:endParaRPr lang="en-US" dirty="0">
              <a:solidFill>
                <a:schemeClr val="bg1"/>
              </a:solidFill>
            </a:endParaRPr>
          </a:p>
        </p:txBody>
      </p:sp>
      <p:sp>
        <p:nvSpPr>
          <p:cNvPr id="2" name="Content Placeholder 1"/>
          <p:cNvSpPr>
            <a:spLocks noGrp="1"/>
          </p:cNvSpPr>
          <p:nvPr>
            <p:ph idx="1"/>
          </p:nvPr>
        </p:nvSpPr>
        <p:spPr>
          <a:xfrm>
            <a:off x="457200" y="1447800"/>
            <a:ext cx="8229600" cy="4525963"/>
          </a:xfrm>
          <a:noFill/>
        </p:spPr>
        <p:txBody>
          <a:bodyPr>
            <a:normAutofit fontScale="92500" lnSpcReduction="10000"/>
          </a:bodyPr>
          <a:lstStyle/>
          <a:p>
            <a:pPr lvl="1">
              <a:buFont typeface="Courier New" panose="02070309020205020404" pitchFamily="49" charset="0"/>
              <a:buChar char="o"/>
            </a:pPr>
            <a:r>
              <a:rPr lang="en-US" b="1" dirty="0" smtClean="0">
                <a:solidFill>
                  <a:srgbClr val="FFCC00"/>
                </a:solidFill>
                <a:latin typeface="Lucida Bright" panose="02040602050505020304" pitchFamily="18" charset="0"/>
              </a:rPr>
              <a:t>It was often in </a:t>
            </a:r>
            <a:r>
              <a:rPr lang="en-US" b="1" dirty="0" err="1" smtClean="0">
                <a:solidFill>
                  <a:srgbClr val="FFCC00"/>
                </a:solidFill>
                <a:latin typeface="Lucida Bright" panose="02040602050505020304" pitchFamily="18" charset="0"/>
              </a:rPr>
              <a:t>Garbo’s</a:t>
            </a:r>
            <a:r>
              <a:rPr lang="en-US" b="1" dirty="0" smtClean="0">
                <a:solidFill>
                  <a:srgbClr val="FFCC00"/>
                </a:solidFill>
                <a:latin typeface="Lucida Bright" panose="02040602050505020304" pitchFamily="18" charset="0"/>
              </a:rPr>
              <a:t> films that we could see women stereotyped against.</a:t>
            </a:r>
          </a:p>
          <a:p>
            <a:pPr lvl="1">
              <a:buFont typeface="Courier New" panose="02070309020205020404" pitchFamily="49" charset="0"/>
              <a:buChar char="o"/>
            </a:pPr>
            <a:r>
              <a:rPr lang="en-US" b="1" dirty="0" smtClean="0">
                <a:solidFill>
                  <a:srgbClr val="FFCC00"/>
                </a:solidFill>
                <a:latin typeface="Lucida Bright" panose="02040602050505020304" pitchFamily="18" charset="0"/>
              </a:rPr>
              <a:t>Greta’s character almost always needed to be saved by a man</a:t>
            </a:r>
          </a:p>
          <a:p>
            <a:pPr lvl="1">
              <a:buFont typeface="Courier New" panose="02070309020205020404" pitchFamily="49" charset="0"/>
              <a:buChar char="o"/>
            </a:pPr>
            <a:r>
              <a:rPr lang="en-US" b="1" dirty="0" smtClean="0">
                <a:solidFill>
                  <a:srgbClr val="FFCC00"/>
                </a:solidFill>
                <a:latin typeface="Lucida Bright" panose="02040602050505020304" pitchFamily="18" charset="0"/>
              </a:rPr>
              <a:t>Hardly ever did she play the strong and independent woman that women are portrayed to be in todays society and movies as well</a:t>
            </a:r>
          </a:p>
          <a:p>
            <a:pPr lvl="1">
              <a:buFont typeface="Courier New" panose="02070309020205020404" pitchFamily="49" charset="0"/>
              <a:buChar char="o"/>
            </a:pPr>
            <a:r>
              <a:rPr lang="en-US" b="1" dirty="0" smtClean="0">
                <a:solidFill>
                  <a:srgbClr val="FFCC00"/>
                </a:solidFill>
                <a:latin typeface="Lucida Bright" panose="02040602050505020304" pitchFamily="18" charset="0"/>
              </a:rPr>
              <a:t>It was as if her character was never in charge of her own destiny…the man in her life was in charge of that for her…</a:t>
            </a:r>
            <a:endParaRPr lang="en-US" b="1" dirty="0">
              <a:solidFill>
                <a:srgbClr val="FFCC00"/>
              </a:solidFill>
              <a:latin typeface="Lucida Bright" panose="02040602050505020304" pitchFamily="18" charset="0"/>
            </a:endParaRPr>
          </a:p>
        </p:txBody>
      </p:sp>
    </p:spTree>
    <p:extLst>
      <p:ext uri="{BB962C8B-B14F-4D97-AF65-F5344CB8AC3E}">
        <p14:creationId xmlns:p14="http://schemas.microsoft.com/office/powerpoint/2010/main" val="2273451928"/>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anim calcmode="lin" valueType="num">
                                      <p:cBhvr>
                                        <p:cTn id="15"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anim calcmode="lin" valueType="num">
                                      <p:cBhvr>
                                        <p:cTn id="24" dur="500" fill="hold"/>
                                        <p:tgtEl>
                                          <p:spTgt spid="2">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2">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2">
                                            <p:txEl>
                                              <p:pRg st="2" end="2"/>
                                            </p:txEl>
                                          </p:spTgt>
                                        </p:tgtEl>
                                      </p:cBhvr>
                                    </p:animEffect>
                                    <p:anim calcmode="lin" valueType="num">
                                      <p:cBhvr>
                                        <p:cTn id="33" dur="500" fill="hold"/>
                                        <p:tgtEl>
                                          <p:spTgt spid="2">
                                            <p:txEl>
                                              <p:pRg st="2" end="2"/>
                                            </p:txEl>
                                          </p:spTgt>
                                        </p:tgtEl>
                                        <p:attrNameLst>
                                          <p:attrName>ppt_x</p:attrName>
                                        </p:attrNameLst>
                                      </p:cBhvr>
                                      <p:tavLst>
                                        <p:tav tm="0">
                                          <p:val>
                                            <p:fltVal val="0.5"/>
                                          </p:val>
                                        </p:tav>
                                        <p:tav tm="100000">
                                          <p:val>
                                            <p:strVal val="#ppt_x"/>
                                          </p:val>
                                        </p:tav>
                                      </p:tavLst>
                                    </p:anim>
                                    <p:anim calcmode="lin" valueType="num">
                                      <p:cBhvr>
                                        <p:cTn id="34" dur="500" fill="hold"/>
                                        <p:tgtEl>
                                          <p:spTgt spid="2">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
                                            <p:txEl>
                                              <p:pRg st="3" end="3"/>
                                            </p:txEl>
                                          </p:spTgt>
                                        </p:tgtEl>
                                      </p:cBhvr>
                                    </p:animEffect>
                                    <p:anim calcmode="lin" valueType="num">
                                      <p:cBhvr>
                                        <p:cTn id="42" dur="500" fill="hold"/>
                                        <p:tgtEl>
                                          <p:spTgt spid="2">
                                            <p:txEl>
                                              <p:pRg st="3" end="3"/>
                                            </p:txEl>
                                          </p:spTgt>
                                        </p:tgtEl>
                                        <p:attrNameLst>
                                          <p:attrName>ppt_x</p:attrName>
                                        </p:attrNameLst>
                                      </p:cBhvr>
                                      <p:tavLst>
                                        <p:tav tm="0">
                                          <p:val>
                                            <p:fltVal val="0.5"/>
                                          </p:val>
                                        </p:tav>
                                        <p:tav tm="100000">
                                          <p:val>
                                            <p:strVal val="#ppt_x"/>
                                          </p:val>
                                        </p:tav>
                                      </p:tavLst>
                                    </p:anim>
                                    <p:anim calcmode="lin" valueType="num">
                                      <p:cBhvr>
                                        <p:cTn id="43" dur="500" fill="hold"/>
                                        <p:tgtEl>
                                          <p:spTgt spid="2">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51" y="1913036"/>
            <a:ext cx="8229600" cy="2014728"/>
          </a:xfrm>
        </p:spPr>
        <p:txBody>
          <a:bodyPr>
            <a:normAutofit fontScale="90000"/>
          </a:bodyPr>
          <a:lstStyle/>
          <a:p>
            <a:r>
              <a:rPr lang="en-US" b="1" dirty="0" smtClean="0">
                <a:solidFill>
                  <a:schemeClr val="accent6"/>
                </a:solidFill>
                <a:hlinkClick r:id="rId2"/>
              </a:rPr>
              <a:t/>
            </a:r>
            <a:br>
              <a:rPr lang="en-US" b="1" dirty="0" smtClean="0">
                <a:solidFill>
                  <a:schemeClr val="accent6"/>
                </a:solidFill>
                <a:hlinkClick r:id="rId2"/>
              </a:rPr>
            </a:br>
            <a:r>
              <a:rPr lang="en-US" dirty="0" smtClean="0">
                <a:hlinkClick r:id="rId2"/>
              </a:rPr>
              <a:t>http</a:t>
            </a:r>
            <a:r>
              <a:rPr lang="en-US" dirty="0">
                <a:hlinkClick r:id="rId2"/>
              </a:rPr>
              <a:t>://</a:t>
            </a:r>
            <a:r>
              <a:rPr lang="en-US" dirty="0" smtClean="0">
                <a:hlinkClick r:id="rId2"/>
              </a:rPr>
              <a:t>www.youtube.com/watch?v=dpY7w3SxNyE</a:t>
            </a:r>
            <a:r>
              <a:rPr lang="en-US" dirty="0" smtClean="0"/>
              <a:t> </a:t>
            </a:r>
            <a:endParaRPr lang="en-US" dirty="0"/>
          </a:p>
        </p:txBody>
      </p:sp>
      <p:sp>
        <p:nvSpPr>
          <p:cNvPr id="3" name="TextBox 2"/>
          <p:cNvSpPr txBox="1"/>
          <p:nvPr/>
        </p:nvSpPr>
        <p:spPr>
          <a:xfrm>
            <a:off x="727364" y="350921"/>
            <a:ext cx="75438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Greta Garbo in Action!</a:t>
            </a:r>
            <a:endParaRPr lang="en-US" sz="4800" b="1" dirty="0">
              <a:ln/>
              <a:solidFill>
                <a:schemeClr val="accent3"/>
              </a:solidFill>
            </a:endParaRPr>
          </a:p>
        </p:txBody>
      </p:sp>
      <p:pic>
        <p:nvPicPr>
          <p:cNvPr id="4098" name="Picture 2" descr="http://www.organizepetsmart.com/wp-content/uploads/2013/02/ac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3962400"/>
            <a:ext cx="2664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6067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24" y="929004"/>
            <a:ext cx="8062912" cy="1470025"/>
          </a:xfrm>
        </p:spPr>
        <p:txBody>
          <a:bodyPr>
            <a:normAutofit fontScale="90000"/>
          </a:bodyPr>
          <a:lstStyle/>
          <a:p>
            <a:r>
              <a:rPr lang="en-US" sz="6000" b="1" dirty="0" smtClean="0"/>
              <a:t> </a:t>
            </a:r>
            <a:r>
              <a:rPr lang="en-US" sz="6000" b="1" dirty="0"/>
              <a:t>Mid-1900s </a:t>
            </a:r>
            <a:br>
              <a:rPr lang="en-US" sz="6000" b="1" dirty="0"/>
            </a:br>
            <a:r>
              <a:rPr lang="en-US" sz="6000" b="1" dirty="0"/>
              <a:t> </a:t>
            </a:r>
          </a:p>
        </p:txBody>
      </p:sp>
      <p:sp>
        <p:nvSpPr>
          <p:cNvPr id="3" name="Subtitle 2"/>
          <p:cNvSpPr>
            <a:spLocks noGrp="1"/>
          </p:cNvSpPr>
          <p:nvPr>
            <p:ph type="subTitle" idx="1"/>
          </p:nvPr>
        </p:nvSpPr>
        <p:spPr/>
        <p:txBody>
          <a:bodyPr/>
          <a:lstStyle/>
          <a:p>
            <a:r>
              <a:rPr lang="en-US" dirty="0"/>
              <a:t>Women in </a:t>
            </a:r>
            <a:r>
              <a:rPr lang="en-US" dirty="0" smtClean="0"/>
              <a:t>Film</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301" l="0" r="100000">
                        <a14:foregroundMark x1="5300" y1="9091" x2="12367" y2="30769"/>
                        <a14:foregroundMark x1="53004" y1="37762" x2="93286" y2="77622"/>
                        <a14:foregroundMark x1="61484" y1="61538" x2="83746" y2="94406"/>
                        <a14:foregroundMark x1="21908" y1="44755" x2="21908" y2="44755"/>
                      </a14:backgroundRemoval>
                    </a14:imgEffect>
                  </a14:imgLayer>
                </a14:imgProps>
              </a:ext>
              <a:ext uri="{28A0092B-C50C-407E-A947-70E740481C1C}">
                <a14:useLocalDpi xmlns:a14="http://schemas.microsoft.com/office/drawing/2010/main" val="0"/>
              </a:ext>
            </a:extLst>
          </a:blip>
          <a:stretch>
            <a:fillRect/>
          </a:stretch>
        </p:blipFill>
        <p:spPr>
          <a:xfrm>
            <a:off x="-15240" y="3048000"/>
            <a:ext cx="9159240" cy="3810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2708" y1="74322" x2="56250" y2="76827"/>
                        <a14:foregroundMark x1="40000" y1="70981" x2="18333" y2="31942"/>
                        <a14:foregroundMark x1="60625" y1="75783" x2="64583" y2="78079"/>
                        <a14:backgroundMark x1="14583" y1="70772" x2="61250" y2="87056"/>
                        <a14:backgroundMark x1="47083" y1="72651" x2="47083" y2="72651"/>
                        <a14:backgroundMark x1="46250" y1="79749" x2="46250" y2="75365"/>
                        <a14:backgroundMark x1="40000" y1="75157" x2="47292" y2="74322"/>
                        <a14:backgroundMark x1="58333" y1="79749" x2="60417" y2="81002"/>
                        <a14:backgroundMark x1="57917" y1="75157" x2="63333" y2="75157"/>
                      </a14:backgroundRemoval>
                    </a14:imgEffect>
                  </a14:imgLayer>
                </a14:imgProps>
              </a:ext>
              <a:ext uri="{28A0092B-C50C-407E-A947-70E740481C1C}">
                <a14:useLocalDpi xmlns:a14="http://schemas.microsoft.com/office/drawing/2010/main" val="0"/>
              </a:ext>
            </a:extLst>
          </a:blip>
          <a:stretch>
            <a:fillRect/>
          </a:stretch>
        </p:blipFill>
        <p:spPr>
          <a:xfrm>
            <a:off x="457200" y="295275"/>
            <a:ext cx="2743200" cy="2737485"/>
          </a:xfrm>
          <a:prstGeom prst="rect">
            <a:avLst/>
          </a:prstGeom>
        </p:spPr>
      </p:pic>
    </p:spTree>
    <p:extLst>
      <p:ext uri="{BB962C8B-B14F-4D97-AF65-F5344CB8AC3E}">
        <p14:creationId xmlns:p14="http://schemas.microsoft.com/office/powerpoint/2010/main" val="12917776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89">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5" tmFilter="0, 0; 0.125,0.2665; 0.25,0.4; 0.375,0.465; 0.5,0.5;  0.625,0.535; 0.75,0.6; 0.875,0.7335; 1,1">
                                          <p:stCondLst>
                                            <p:cond delay="663"/>
                                          </p:stCondLst>
                                        </p:cTn>
                                        <p:tgtEl>
                                          <p:spTgt spid="2"/>
                                        </p:tgtEl>
                                        <p:attrNameLst>
                                          <p:attrName>ppt_y</p:attrName>
                                        </p:attrNameLst>
                                      </p:cBhvr>
                                      <p:tavLst>
                                        <p:tav tm="0" fmla="#ppt_y-sin(pi*$)/27">
                                          <p:val>
                                            <p:fltVal val="0"/>
                                          </p:val>
                                        </p:tav>
                                        <p:tav tm="100000">
                                          <p:val>
                                            <p:fltVal val="1"/>
                                          </p:val>
                                        </p:tav>
                                      </p:tavLst>
                                    </p:anim>
                                    <p:anim calcmode="lin" valueType="num">
                                      <p:cBhvr>
                                        <p:cTn id="12" dur="83"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9"/>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3"/>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217">
                                          <p:stCondLst>
                                            <p:cond delay="0"/>
                                          </p:stCondLst>
                                        </p:cTn>
                                        <p:tgtEl>
                                          <p:spTgt spid="3">
                                            <p:txEl>
                                              <p:pRg st="0" end="0"/>
                                            </p:txEl>
                                          </p:spTgt>
                                        </p:tgtEl>
                                      </p:cBhvr>
                                    </p:animEffect>
                                    <p:anim calcmode="lin" valueType="num">
                                      <p:cBhvr>
                                        <p:cTn id="26" dur="68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10">
                                          <p:stCondLst>
                                            <p:cond delay="244"/>
                                          </p:stCondLst>
                                        </p:cTn>
                                        <p:tgtEl>
                                          <p:spTgt spid="3">
                                            <p:txEl>
                                              <p:pRg st="0" end="0"/>
                                            </p:txEl>
                                          </p:spTgt>
                                        </p:tgtEl>
                                      </p:cBhvr>
                                      <p:to x="100000" y="60000"/>
                                    </p:animScale>
                                    <p:animScale>
                                      <p:cBhvr>
                                        <p:cTn id="32" dur="62" decel="50000">
                                          <p:stCondLst>
                                            <p:cond delay="254"/>
                                          </p:stCondLst>
                                        </p:cTn>
                                        <p:tgtEl>
                                          <p:spTgt spid="3">
                                            <p:txEl>
                                              <p:pRg st="0" end="0"/>
                                            </p:txEl>
                                          </p:spTgt>
                                        </p:tgtEl>
                                      </p:cBhvr>
                                      <p:to x="100000" y="100000"/>
                                    </p:animScale>
                                    <p:animScale>
                                      <p:cBhvr>
                                        <p:cTn id="33" dur="10">
                                          <p:stCondLst>
                                            <p:cond delay="492"/>
                                          </p:stCondLst>
                                        </p:cTn>
                                        <p:tgtEl>
                                          <p:spTgt spid="3">
                                            <p:txEl>
                                              <p:pRg st="0" end="0"/>
                                            </p:txEl>
                                          </p:spTgt>
                                        </p:tgtEl>
                                      </p:cBhvr>
                                      <p:to x="100000" y="80000"/>
                                    </p:animScale>
                                    <p:animScale>
                                      <p:cBhvr>
                                        <p:cTn id="34" dur="62" decel="50000">
                                          <p:stCondLst>
                                            <p:cond delay="502"/>
                                          </p:stCondLst>
                                        </p:cTn>
                                        <p:tgtEl>
                                          <p:spTgt spid="3">
                                            <p:txEl>
                                              <p:pRg st="0" end="0"/>
                                            </p:txEl>
                                          </p:spTgt>
                                        </p:tgtEl>
                                      </p:cBhvr>
                                      <p:to x="100000" y="100000"/>
                                    </p:animScale>
                                    <p:animScale>
                                      <p:cBhvr>
                                        <p:cTn id="35" dur="10">
                                          <p:stCondLst>
                                            <p:cond delay="616"/>
                                          </p:stCondLst>
                                        </p:cTn>
                                        <p:tgtEl>
                                          <p:spTgt spid="3">
                                            <p:txEl>
                                              <p:pRg st="0" end="0"/>
                                            </p:txEl>
                                          </p:spTgt>
                                        </p:tgtEl>
                                      </p:cBhvr>
                                      <p:to x="100000" y="90000"/>
                                    </p:animScale>
                                    <p:animScale>
                                      <p:cBhvr>
                                        <p:cTn id="36" dur="62" decel="50000">
                                          <p:stCondLst>
                                            <p:cond delay="625"/>
                                          </p:stCondLst>
                                        </p:cTn>
                                        <p:tgtEl>
                                          <p:spTgt spid="3">
                                            <p:txEl>
                                              <p:pRg st="0" end="0"/>
                                            </p:txEl>
                                          </p:spTgt>
                                        </p:tgtEl>
                                      </p:cBhvr>
                                      <p:to x="100000" y="100000"/>
                                    </p:animScale>
                                    <p:animScale>
                                      <p:cBhvr>
                                        <p:cTn id="37" dur="10">
                                          <p:stCondLst>
                                            <p:cond delay="678"/>
                                          </p:stCondLst>
                                        </p:cTn>
                                        <p:tgtEl>
                                          <p:spTgt spid="3">
                                            <p:txEl>
                                              <p:pRg st="0" end="0"/>
                                            </p:txEl>
                                          </p:spTgt>
                                        </p:tgtEl>
                                      </p:cBhvr>
                                      <p:to x="100000" y="95000"/>
                                    </p:animScale>
                                    <p:animScale>
                                      <p:cBhvr>
                                        <p:cTn id="38" dur="62" decel="50000">
                                          <p:stCondLst>
                                            <p:cond delay="688"/>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Actress: </a:t>
            </a:r>
            <a:r>
              <a:rPr lang="en-US" b="1" dirty="0" smtClean="0"/>
              <a:t>Marilyn Monroe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82775"/>
            <a:ext cx="6096000" cy="4572000"/>
          </a:xfrm>
        </p:spPr>
      </p:pic>
    </p:spTree>
    <p:extLst>
      <p:ext uri="{BB962C8B-B14F-4D97-AF65-F5344CB8AC3E}">
        <p14:creationId xmlns:p14="http://schemas.microsoft.com/office/powerpoint/2010/main" val="2473750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750"/>
                            </p:stCondLst>
                            <p:childTnLst>
                              <p:par>
                                <p:cTn id="9" presetID="5" presetClass="entr" presetSubtype="5"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Marilyn Monroe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447800"/>
            <a:ext cx="3733800" cy="4679217"/>
          </a:xfrm>
          <a:prstGeom prst="rect">
            <a:avLst/>
          </a:prstGeom>
        </p:spPr>
      </p:pic>
      <p:sp>
        <p:nvSpPr>
          <p:cNvPr id="4" name="Content Placeholder 3"/>
          <p:cNvSpPr>
            <a:spLocks noGrp="1"/>
          </p:cNvSpPr>
          <p:nvPr>
            <p:ph sz="half" idx="2"/>
          </p:nvPr>
        </p:nvSpPr>
        <p:spPr>
          <a:xfrm>
            <a:off x="4572000" y="1295400"/>
            <a:ext cx="4343400" cy="5334000"/>
          </a:xfrm>
          <a:prstGeom prst="rect">
            <a:avLst/>
          </a:prstGeom>
        </p:spPr>
        <p:txBody>
          <a:bodyPr>
            <a:noAutofit/>
          </a:bodyPr>
          <a:lstStyle/>
          <a:p>
            <a:r>
              <a:rPr lang="en-US" sz="1400" dirty="0" smtClean="0">
                <a:solidFill>
                  <a:schemeClr val="accent3">
                    <a:lumMod val="60000"/>
                    <a:lumOff val="40000"/>
                  </a:schemeClr>
                </a:solidFill>
              </a:rPr>
              <a:t>Norma Jean Baker </a:t>
            </a:r>
            <a:r>
              <a:rPr lang="en-US" sz="1400" dirty="0" smtClean="0">
                <a:solidFill>
                  <a:schemeClr val="bg1">
                    <a:lumMod val="95000"/>
                    <a:lumOff val="5000"/>
                  </a:schemeClr>
                </a:solidFill>
              </a:rPr>
              <a:t>endured a fatherless childhood of </a:t>
            </a:r>
            <a:r>
              <a:rPr lang="en-US" sz="1400" dirty="0" smtClean="0">
                <a:solidFill>
                  <a:schemeClr val="accent3">
                    <a:lumMod val="60000"/>
                    <a:lumOff val="40000"/>
                  </a:schemeClr>
                </a:solidFill>
              </a:rPr>
              <a:t>sexual abuse</a:t>
            </a:r>
            <a:r>
              <a:rPr lang="en-US" sz="1400" dirty="0" smtClean="0">
                <a:solidFill>
                  <a:schemeClr val="bg1">
                    <a:lumMod val="95000"/>
                    <a:lumOff val="5000"/>
                  </a:schemeClr>
                </a:solidFill>
              </a:rPr>
              <a:t> and </a:t>
            </a:r>
            <a:r>
              <a:rPr lang="en-US" sz="1400" dirty="0" smtClean="0">
                <a:solidFill>
                  <a:schemeClr val="accent3">
                    <a:lumMod val="60000"/>
                    <a:lumOff val="40000"/>
                  </a:schemeClr>
                </a:solidFill>
              </a:rPr>
              <a:t>poverty</a:t>
            </a:r>
            <a:r>
              <a:rPr lang="en-US" sz="1400" dirty="0" smtClean="0">
                <a:solidFill>
                  <a:schemeClr val="bg1">
                    <a:lumMod val="95000"/>
                    <a:lumOff val="5000"/>
                  </a:schemeClr>
                </a:solidFill>
              </a:rPr>
              <a:t> .</a:t>
            </a:r>
          </a:p>
          <a:p>
            <a:r>
              <a:rPr lang="en-US" sz="1400" dirty="0">
                <a:solidFill>
                  <a:schemeClr val="bg1">
                    <a:lumMod val="95000"/>
                    <a:lumOff val="5000"/>
                  </a:schemeClr>
                </a:solidFill>
              </a:rPr>
              <a:t>P</a:t>
            </a:r>
            <a:r>
              <a:rPr lang="en-US" sz="1400" dirty="0" smtClean="0">
                <a:solidFill>
                  <a:schemeClr val="bg1">
                    <a:lumMod val="95000"/>
                    <a:lumOff val="5000"/>
                  </a:schemeClr>
                </a:solidFill>
              </a:rPr>
              <a:t>ut in a string of orphanages and foster homes after </a:t>
            </a:r>
            <a:r>
              <a:rPr lang="en-US" sz="1400" dirty="0" smtClean="0">
                <a:solidFill>
                  <a:schemeClr val="accent3">
                    <a:lumMod val="60000"/>
                    <a:lumOff val="40000"/>
                  </a:schemeClr>
                </a:solidFill>
              </a:rPr>
              <a:t>mother</a:t>
            </a:r>
            <a:r>
              <a:rPr lang="en-US" sz="1400" dirty="0" smtClean="0">
                <a:solidFill>
                  <a:schemeClr val="bg1">
                    <a:lumMod val="95000"/>
                    <a:lumOff val="5000"/>
                  </a:schemeClr>
                </a:solidFill>
              </a:rPr>
              <a:t> Gladys Baker,  who </a:t>
            </a:r>
            <a:r>
              <a:rPr lang="en-US" sz="1400" dirty="0" smtClean="0">
                <a:solidFill>
                  <a:schemeClr val="accent3">
                    <a:lumMod val="60000"/>
                    <a:lumOff val="40000"/>
                  </a:schemeClr>
                </a:solidFill>
              </a:rPr>
              <a:t>suffered mental illness.</a:t>
            </a:r>
            <a:endParaRPr lang="en-US" sz="1400" dirty="0" smtClean="0">
              <a:solidFill>
                <a:schemeClr val="bg1">
                  <a:lumMod val="95000"/>
                  <a:lumOff val="5000"/>
                </a:schemeClr>
              </a:solidFill>
            </a:endParaRPr>
          </a:p>
          <a:p>
            <a:r>
              <a:rPr lang="en-US" sz="1400" dirty="0" smtClean="0">
                <a:solidFill>
                  <a:schemeClr val="bg1">
                    <a:lumMod val="95000"/>
                    <a:lumOff val="5000"/>
                  </a:schemeClr>
                </a:solidFill>
              </a:rPr>
              <a:t>She was  born on </a:t>
            </a:r>
            <a:r>
              <a:rPr lang="en-US" sz="1400" dirty="0" smtClean="0">
                <a:solidFill>
                  <a:schemeClr val="accent3">
                    <a:lumMod val="60000"/>
                    <a:lumOff val="40000"/>
                  </a:schemeClr>
                </a:solidFill>
              </a:rPr>
              <a:t>1</a:t>
            </a:r>
            <a:r>
              <a:rPr lang="en-US" sz="1400" baseline="30000" dirty="0" smtClean="0">
                <a:solidFill>
                  <a:schemeClr val="accent3">
                    <a:lumMod val="60000"/>
                    <a:lumOff val="40000"/>
                  </a:schemeClr>
                </a:solidFill>
              </a:rPr>
              <a:t>st</a:t>
            </a:r>
            <a:r>
              <a:rPr lang="en-US" sz="1400" dirty="0" smtClean="0">
                <a:solidFill>
                  <a:schemeClr val="accent3">
                    <a:lumMod val="60000"/>
                    <a:lumOff val="40000"/>
                  </a:schemeClr>
                </a:solidFill>
              </a:rPr>
              <a:t> June 1926 </a:t>
            </a:r>
            <a:r>
              <a:rPr lang="en-US" sz="1400" dirty="0" smtClean="0">
                <a:solidFill>
                  <a:schemeClr val="bg1">
                    <a:lumMod val="95000"/>
                    <a:lumOff val="5000"/>
                  </a:schemeClr>
                </a:solidFill>
              </a:rPr>
              <a:t>in the </a:t>
            </a:r>
            <a:r>
              <a:rPr lang="en-US" sz="1400" dirty="0" smtClean="0">
                <a:solidFill>
                  <a:schemeClr val="accent3">
                    <a:lumMod val="60000"/>
                    <a:lumOff val="40000"/>
                  </a:schemeClr>
                </a:solidFill>
              </a:rPr>
              <a:t>Los Angeles County Hospital</a:t>
            </a:r>
            <a:r>
              <a:rPr lang="en-US" sz="1400" dirty="0" smtClean="0">
                <a:solidFill>
                  <a:schemeClr val="bg1">
                    <a:lumMod val="95000"/>
                    <a:lumOff val="5000"/>
                  </a:schemeClr>
                </a:solidFill>
              </a:rPr>
              <a:t>, the third child of Gladys Baker.</a:t>
            </a:r>
          </a:p>
          <a:p>
            <a:r>
              <a:rPr lang="en-US" sz="1400" dirty="0" smtClean="0">
                <a:solidFill>
                  <a:schemeClr val="bg1">
                    <a:lumMod val="95000"/>
                    <a:lumOff val="5000"/>
                  </a:schemeClr>
                </a:solidFill>
              </a:rPr>
              <a:t>At 16, she escaped her old life by marrying a 21-year-old aircraft plant worker, Jim Dougherty, who she divorced four years later.</a:t>
            </a:r>
          </a:p>
          <a:p>
            <a:r>
              <a:rPr lang="en-US" sz="1400" dirty="0" smtClean="0">
                <a:solidFill>
                  <a:schemeClr val="bg1">
                    <a:lumMod val="95000"/>
                    <a:lumOff val="5000"/>
                  </a:schemeClr>
                </a:solidFill>
              </a:rPr>
              <a:t>She married playwright </a:t>
            </a:r>
            <a:r>
              <a:rPr lang="en-US" sz="1400" dirty="0" smtClean="0">
                <a:solidFill>
                  <a:schemeClr val="accent3">
                    <a:lumMod val="60000"/>
                    <a:lumOff val="40000"/>
                  </a:schemeClr>
                </a:solidFill>
              </a:rPr>
              <a:t>Arthur Miller </a:t>
            </a:r>
            <a:r>
              <a:rPr lang="en-US" sz="1400" dirty="0" smtClean="0">
                <a:solidFill>
                  <a:schemeClr val="bg1">
                    <a:lumMod val="95000"/>
                    <a:lumOff val="5000"/>
                  </a:schemeClr>
                </a:solidFill>
              </a:rPr>
              <a:t>the same year, divorcing him four years on. </a:t>
            </a:r>
          </a:p>
          <a:p>
            <a:r>
              <a:rPr lang="en-US" sz="1400" dirty="0" smtClean="0">
                <a:solidFill>
                  <a:schemeClr val="bg1">
                    <a:lumMod val="95000"/>
                    <a:lumOff val="5000"/>
                  </a:schemeClr>
                </a:solidFill>
              </a:rPr>
              <a:t>In the meantime, she fell prey to alcohol and pills, and suffered two miscarriages</a:t>
            </a:r>
          </a:p>
          <a:p>
            <a:r>
              <a:rPr lang="en-US" sz="1400" dirty="0" smtClean="0">
                <a:solidFill>
                  <a:schemeClr val="bg1">
                    <a:lumMod val="95000"/>
                    <a:lumOff val="5000"/>
                  </a:schemeClr>
                </a:solidFill>
              </a:rPr>
              <a:t>She went into seclusion and on 5 August 1962, she was found dead at her home of an overdose of sleeping pills, </a:t>
            </a:r>
            <a:r>
              <a:rPr lang="en-US" sz="1400" dirty="0" smtClean="0">
                <a:solidFill>
                  <a:schemeClr val="accent3">
                    <a:lumMod val="60000"/>
                    <a:lumOff val="40000"/>
                  </a:schemeClr>
                </a:solidFill>
              </a:rPr>
              <a:t>aged 36</a:t>
            </a:r>
            <a:r>
              <a:rPr lang="en-US" sz="1400" dirty="0" smtClean="0">
                <a:solidFill>
                  <a:schemeClr val="bg1">
                    <a:lumMod val="95000"/>
                    <a:lumOff val="5000"/>
                  </a:schemeClr>
                </a:solidFill>
              </a:rPr>
              <a:t>.</a:t>
            </a:r>
          </a:p>
          <a:p>
            <a:r>
              <a:rPr lang="en-US" sz="1400" dirty="0" smtClean="0">
                <a:solidFill>
                  <a:schemeClr val="bg1">
                    <a:lumMod val="95000"/>
                    <a:lumOff val="5000"/>
                  </a:schemeClr>
                </a:solidFill>
              </a:rPr>
              <a:t> The verdict was suicide but has always been disputed, with countless conspiracy theories triggered by alleged affairs with brothers </a:t>
            </a:r>
            <a:r>
              <a:rPr lang="en-US" sz="1400" dirty="0" smtClean="0">
                <a:solidFill>
                  <a:schemeClr val="accent3">
                    <a:lumMod val="60000"/>
                    <a:lumOff val="40000"/>
                  </a:schemeClr>
                </a:solidFill>
              </a:rPr>
              <a:t>John F and Robert Kennedy.</a:t>
            </a:r>
            <a:endParaRPr lang="en-US" sz="1400" dirty="0">
              <a:solidFill>
                <a:schemeClr val="accent3">
                  <a:lumMod val="60000"/>
                  <a:lumOff val="40000"/>
                </a:schemeClr>
              </a:solidFill>
            </a:endParaRPr>
          </a:p>
        </p:txBody>
      </p:sp>
    </p:spTree>
    <p:extLst>
      <p:ext uri="{BB962C8B-B14F-4D97-AF65-F5344CB8AC3E}">
        <p14:creationId xmlns:p14="http://schemas.microsoft.com/office/powerpoint/2010/main" val="36476799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additive="base">
                                        <p:cTn id="5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 calcmode="lin" valueType="num">
                                      <p:cBhvr additive="base">
                                        <p:cTn id="6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863</Words>
  <Application>Microsoft Office PowerPoint</Application>
  <PresentationFormat>On-screen Show (4:3)</PresentationFormat>
  <Paragraphs>58</Paragraphs>
  <Slides>17</Slides>
  <Notes>0</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Waveform</vt:lpstr>
      <vt:lpstr>Office Theme</vt:lpstr>
      <vt:lpstr>Verve</vt:lpstr>
      <vt:lpstr>BlackTie</vt:lpstr>
      <vt:lpstr>1_BlackTie</vt:lpstr>
      <vt:lpstr>Early 1900’s (1900-1940’s)</vt:lpstr>
      <vt:lpstr>Greta Gustafsson      Greta Garbo </vt:lpstr>
      <vt:lpstr> The Joyless Street 1925   </vt:lpstr>
      <vt:lpstr>AS YOU DESIRE ME (1932)</vt:lpstr>
      <vt:lpstr>Garbo Stereotyped?</vt:lpstr>
      <vt:lpstr> http://www.youtube.com/watch?v=dpY7w3SxNyE </vt:lpstr>
      <vt:lpstr> Mid-1900s   </vt:lpstr>
      <vt:lpstr>Top Actress: Marilyn Monroe</vt:lpstr>
      <vt:lpstr>Marilyn Monroe</vt:lpstr>
      <vt:lpstr>Portrayed in Films</vt:lpstr>
      <vt:lpstr>Portrayed in Films</vt:lpstr>
      <vt:lpstr>A Quick Video of her career in Film industry. </vt:lpstr>
      <vt:lpstr>Present Day</vt:lpstr>
      <vt:lpstr>Movies</vt:lpstr>
      <vt:lpstr>Winter’s Bone- 2010</vt:lpstr>
      <vt:lpstr>Hunger Games-2012 Catching Fire-2013</vt:lpstr>
      <vt:lpstr>X-men: First Class-2011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1900’s (1900-1940’s)</dc:title>
  <dc:creator>Sarah</dc:creator>
  <cp:lastModifiedBy>Marciniak, Mary</cp:lastModifiedBy>
  <cp:revision>45</cp:revision>
  <dcterms:created xsi:type="dcterms:W3CDTF">2014-03-12T00:06:21Z</dcterms:created>
  <dcterms:modified xsi:type="dcterms:W3CDTF">2014-04-01T16:24:03Z</dcterms:modified>
</cp:coreProperties>
</file>